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9"/>
  </p:notesMasterIdLst>
  <p:sldIdLst>
    <p:sldId id="256" r:id="rId2"/>
    <p:sldId id="257" r:id="rId3"/>
    <p:sldId id="338" r:id="rId4"/>
    <p:sldId id="339" r:id="rId5"/>
    <p:sldId id="340" r:id="rId6"/>
    <p:sldId id="341" r:id="rId7"/>
    <p:sldId id="342" r:id="rId8"/>
    <p:sldId id="343" r:id="rId9"/>
    <p:sldId id="3749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722" r:id="rId20"/>
    <p:sldId id="3723" r:id="rId21"/>
    <p:sldId id="278" r:id="rId22"/>
    <p:sldId id="3747" r:id="rId23"/>
    <p:sldId id="3748" r:id="rId24"/>
    <p:sldId id="3725" r:id="rId25"/>
    <p:sldId id="3726" r:id="rId26"/>
    <p:sldId id="3727" r:id="rId27"/>
    <p:sldId id="3729" r:id="rId28"/>
    <p:sldId id="3728" r:id="rId29"/>
    <p:sldId id="3721" r:id="rId30"/>
    <p:sldId id="3724" r:id="rId31"/>
    <p:sldId id="3730" r:id="rId32"/>
    <p:sldId id="3731" r:id="rId33"/>
    <p:sldId id="3732" r:id="rId34"/>
    <p:sldId id="3733" r:id="rId35"/>
    <p:sldId id="3734" r:id="rId36"/>
    <p:sldId id="3735" r:id="rId37"/>
    <p:sldId id="3736" r:id="rId38"/>
    <p:sldId id="3737" r:id="rId39"/>
    <p:sldId id="3738" r:id="rId40"/>
    <p:sldId id="3739" r:id="rId41"/>
    <p:sldId id="3740" r:id="rId42"/>
    <p:sldId id="3741" r:id="rId43"/>
    <p:sldId id="3746" r:id="rId44"/>
    <p:sldId id="3742" r:id="rId45"/>
    <p:sldId id="3743" r:id="rId46"/>
    <p:sldId id="3745" r:id="rId47"/>
    <p:sldId id="3744" r:id="rId48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00"/>
    <p:restoredTop sz="94719"/>
  </p:normalViewPr>
  <p:slideViewPr>
    <p:cSldViewPr snapToGrid="0">
      <p:cViewPr varScale="1">
        <p:scale>
          <a:sx n="182" d="100"/>
          <a:sy n="182" d="100"/>
        </p:scale>
        <p:origin x="504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DDE05-2512-7E4F-8D1A-9ADB8F732147}" type="datetimeFigureOut">
              <a:rPr lang="en-US" smtClean="0"/>
              <a:t>6/9/25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C718E-C4C5-7341-86D1-386102EBA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61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C718E-C4C5-7341-86D1-386102EBAE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65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C718E-C4C5-7341-86D1-386102EBAE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2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B5FF-C473-3147-862D-1D3F522FF41F}" type="datetimeFigureOut">
              <a:rPr lang="en-US" smtClean="0"/>
              <a:t>6/9/25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BABD-E533-2C4A-8BC1-DF6782CF1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50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B5FF-C473-3147-862D-1D3F522FF41F}" type="datetimeFigureOut">
              <a:rPr lang="en-US" smtClean="0"/>
              <a:t>6/13/25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BABD-E533-2C4A-8BC1-DF6782CF1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3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B5FF-C473-3147-862D-1D3F522FF41F}" type="datetimeFigureOut">
              <a:rPr lang="en-US" smtClean="0"/>
              <a:t>6/13/25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BABD-E533-2C4A-8BC1-DF6782CF1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12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3999900" cy="3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chemeClr val="tx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80528"/>
            <a:ext cx="3999900" cy="3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chemeClr val="tx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01336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Char char="●"/>
              <a:defRPr>
                <a:solidFill>
                  <a:schemeClr val="tx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51256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B5FF-C473-3147-862D-1D3F522FF41F}" type="datetimeFigureOut">
              <a:rPr lang="en-US" smtClean="0"/>
              <a:t>6/9/25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BABD-E533-2C4A-8BC1-DF6782CF1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B5FF-C473-3147-862D-1D3F522FF41F}" type="datetimeFigureOut">
              <a:rPr lang="en-US" smtClean="0"/>
              <a:t>6/13/25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BABD-E533-2C4A-8BC1-DF6782CF1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0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B5FF-C473-3147-862D-1D3F522FF41F}" type="datetimeFigureOut">
              <a:rPr lang="en-US" smtClean="0"/>
              <a:t>6/9/25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BABD-E533-2C4A-8BC1-DF6782CF1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6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B5FF-C473-3147-862D-1D3F522FF41F}" type="datetimeFigureOut">
              <a:rPr lang="en-US" smtClean="0"/>
              <a:t>6/13/25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BABD-E533-2C4A-8BC1-DF6782CF1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96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B5FF-C473-3147-862D-1D3F522FF41F}" type="datetimeFigureOut">
              <a:rPr lang="en-US" smtClean="0"/>
              <a:t>6/13/25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BABD-E533-2C4A-8BC1-DF6782CF1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8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B5FF-C473-3147-862D-1D3F522FF41F}" type="datetimeFigureOut">
              <a:rPr lang="en-US" smtClean="0"/>
              <a:t>6/13/25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BABD-E533-2C4A-8BC1-DF6782CF1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68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B5FF-C473-3147-862D-1D3F522FF41F}" type="datetimeFigureOut">
              <a:rPr lang="en-US" smtClean="0"/>
              <a:t>6/13/25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BABD-E533-2C4A-8BC1-DF6782CF1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B5FF-C473-3147-862D-1D3F522FF41F}" type="datetimeFigureOut">
              <a:rPr lang="en-US" smtClean="0"/>
              <a:t>6/13/25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BABD-E533-2C4A-8BC1-DF6782CF1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40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9B5FF-C473-3147-862D-1D3F522FF41F}" type="datetimeFigureOut">
              <a:rPr lang="en-US" smtClean="0"/>
              <a:t>6/9/25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3BABD-E533-2C4A-8BC1-DF6782CF1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30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riscv-non-isa.github.io/riscv-elf-psabi-doc/#reloc-tabl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godbolt.or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maskray.me/blog/" TargetMode="External"/><Relationship Id="rId2" Type="http://schemas.openxmlformats.org/officeDocument/2006/relationships/hyperlink" Target="https://godbolt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90FC4-8419-8B7A-3C69-FA979C1BF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ELF Nightmares:</a:t>
            </a:r>
            <a:br>
              <a:rPr lang="en-US" dirty="0"/>
            </a:br>
            <a:r>
              <a:rPr lang="en-US" dirty="0"/>
              <a:t>GOTs, PLTs, and Relocations Oh My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A71065-77A0-1BD3-BD07-30C88591ED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John Baldwin</a:t>
            </a:r>
          </a:p>
          <a:p>
            <a:r>
              <a:rPr lang="en-US" dirty="0" err="1"/>
              <a:t>BSDCan</a:t>
            </a:r>
            <a:endParaRPr lang="en-US" dirty="0"/>
          </a:p>
          <a:p>
            <a:r>
              <a:rPr lang="en-US" dirty="0"/>
              <a:t>13 June 2025</a:t>
            </a:r>
          </a:p>
        </p:txBody>
      </p:sp>
    </p:spTree>
    <p:extLst>
      <p:ext uri="{BB962C8B-B14F-4D97-AF65-F5344CB8AC3E}">
        <p14:creationId xmlns:p14="http://schemas.microsoft.com/office/powerpoint/2010/main" val="326879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59"/>
    </mc:Choice>
    <mc:Fallback xmlns="">
      <p:transition spd="slow" advTm="2765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2AC3B-6F2A-E8E3-B088-98DB7D86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Relocations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9FDEA-AED7-73DB-247B-DA4604C44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process of rearranging object file input sections in the static linker </a:t>
            </a:r>
            <a:r>
              <a:rPr lang="en-US" b="1" dirty="0"/>
              <a:t>relocates</a:t>
            </a:r>
            <a:r>
              <a:rPr lang="en-US" dirty="0"/>
              <a:t> individual functions and global variables to new addresses</a:t>
            </a:r>
          </a:p>
          <a:p>
            <a:r>
              <a:rPr lang="en-US" b="1" dirty="0"/>
              <a:t>Static relocations</a:t>
            </a:r>
            <a:r>
              <a:rPr lang="en-US" dirty="0"/>
              <a:t> are data structures generated by compilers and assemblers to describe the patches required by object files and are consumed by the static linker</a:t>
            </a:r>
          </a:p>
          <a:p>
            <a:r>
              <a:rPr lang="en-US" b="1" dirty="0"/>
              <a:t>Dynamic relocations</a:t>
            </a:r>
            <a:r>
              <a:rPr lang="en-US" dirty="0"/>
              <a:t> are similar data structures generated by the static linker to describe patches required by linked output files and are consumed by the run-time loader</a:t>
            </a:r>
          </a:p>
          <a:p>
            <a:r>
              <a:rPr lang="en-US" dirty="0"/>
              <a:t>In ELF, both types of relocations use the same underlying data structures</a:t>
            </a:r>
          </a:p>
        </p:txBody>
      </p:sp>
    </p:spTree>
    <p:extLst>
      <p:ext uri="{BB962C8B-B14F-4D97-AF65-F5344CB8AC3E}">
        <p14:creationId xmlns:p14="http://schemas.microsoft.com/office/powerpoint/2010/main" val="338280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8361C-D4B3-C741-3248-4D8BE9A5F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ELF Relocations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17692-666C-0292-AD83-E062CB745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ELF relocations contain fields that represent the following</a:t>
            </a:r>
          </a:p>
          <a:p>
            <a:pPr lvl="1"/>
            <a:r>
              <a:rPr lang="en-US" dirty="0"/>
              <a:t>The target address (file offset) to be patched</a:t>
            </a:r>
          </a:p>
          <a:p>
            <a:pPr lvl="1"/>
            <a:r>
              <a:rPr lang="en-US" dirty="0"/>
              <a:t>The type of relocation to perform</a:t>
            </a:r>
          </a:p>
          <a:p>
            <a:pPr lvl="1"/>
            <a:r>
              <a:rPr lang="en-US" dirty="0"/>
              <a:t>The symbol the target is referring to (optional)</a:t>
            </a:r>
          </a:p>
          <a:p>
            <a:pPr lvl="1"/>
            <a:r>
              <a:rPr lang="en-US" dirty="0"/>
              <a:t>An addend to add to the resolved address (optional)</a:t>
            </a:r>
          </a:p>
          <a:p>
            <a:endParaRPr lang="en-US" dirty="0"/>
          </a:p>
          <a:p>
            <a:r>
              <a:rPr lang="en-US" dirty="0" err="1"/>
              <a:t>Elf_Rel</a:t>
            </a:r>
            <a:r>
              <a:rPr lang="en-US" dirty="0"/>
              <a:t> does not include an explicit addend</a:t>
            </a:r>
          </a:p>
          <a:p>
            <a:pPr lvl="1"/>
            <a:r>
              <a:rPr lang="en-US" dirty="0"/>
              <a:t>If an addend is used, it is stored in the target address (relocation is not idempotent!)</a:t>
            </a:r>
          </a:p>
          <a:p>
            <a:r>
              <a:rPr lang="en-US" dirty="0" err="1"/>
              <a:t>Elf_Rela</a:t>
            </a:r>
            <a:r>
              <a:rPr lang="en-US" dirty="0"/>
              <a:t> does include an explicit addend</a:t>
            </a:r>
          </a:p>
        </p:txBody>
      </p:sp>
    </p:spTree>
    <p:extLst>
      <p:ext uri="{BB962C8B-B14F-4D97-AF65-F5344CB8AC3E}">
        <p14:creationId xmlns:p14="http://schemas.microsoft.com/office/powerpoint/2010/main" val="385550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AE378-B8EF-84E6-206C-E7AE180E5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ELF Relocation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66483-C37F-4FD7-B90F-81BC4686E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Types are architecture-dependent</a:t>
            </a:r>
          </a:p>
          <a:p>
            <a:r>
              <a:rPr lang="en-US" dirty="0"/>
              <a:t>Type specifies various properties of the relocation</a:t>
            </a:r>
          </a:p>
          <a:p>
            <a:pPr lvl="1"/>
            <a:r>
              <a:rPr lang="en-US" dirty="0"/>
              <a:t>Address calculation formula</a:t>
            </a:r>
          </a:p>
          <a:p>
            <a:pPr lvl="1"/>
            <a:r>
              <a:rPr lang="en-US" dirty="0"/>
              <a:t>How to store the result</a:t>
            </a:r>
          </a:p>
          <a:p>
            <a:pPr lvl="1"/>
            <a:endParaRPr lang="en-US" dirty="0"/>
          </a:p>
          <a:p>
            <a:r>
              <a:rPr lang="en-US" dirty="0"/>
              <a:t>Some classes of relocation types</a:t>
            </a:r>
          </a:p>
          <a:p>
            <a:pPr lvl="1"/>
            <a:r>
              <a:rPr lang="en-US" dirty="0"/>
              <a:t>Absolute address (R_*_ABS*) (S + A)</a:t>
            </a:r>
          </a:p>
          <a:p>
            <a:pPr lvl="1"/>
            <a:r>
              <a:rPr lang="en-US" dirty="0"/>
              <a:t>Address relative to the object’s base address (R_*_RELATIVE) (B + A)</a:t>
            </a:r>
          </a:p>
          <a:p>
            <a:pPr lvl="1"/>
            <a:r>
              <a:rPr lang="en-US" dirty="0"/>
              <a:t>Address relative to the current PC value (S + A - P)</a:t>
            </a:r>
          </a:p>
          <a:p>
            <a:pPr lvl="1"/>
            <a:endParaRPr lang="en-US" dirty="0"/>
          </a:p>
          <a:p>
            <a:r>
              <a:rPr lang="en-US" dirty="0">
                <a:hlinkClick r:id="rId2"/>
              </a:rPr>
              <a:t>https://riscv-non-isa.github.io/riscv-elf-psabi-doc/#reloc-table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15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5D0E1-6957-3B34-9423-7E7BC130F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Multi-Relocation Patches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07138-A859-FC32-8F40-9EFFCDE021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architectures (e.g. AArch64 and RISC-V) use multiple instructions to construct an address</a:t>
            </a:r>
          </a:p>
          <a:p>
            <a:endParaRPr lang="en-US" dirty="0"/>
          </a:p>
          <a:p>
            <a:r>
              <a:rPr lang="en-US" dirty="0"/>
              <a:t>Each instruction needs its own relocation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6D47F2-07EA-9B14-B4BA-B798089CDF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	return (&amp;foo);</a:t>
            </a:r>
          </a:p>
          <a:p>
            <a:pPr marL="0" indent="0">
              <a:buNone/>
            </a:pPr>
            <a:endParaRPr lang="en-US" sz="2000" dirty="0"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cs typeface="Consolas" panose="020B0609020204030204" pitchFamily="49" charset="0"/>
              </a:rPr>
              <a:t>When assembled becomes:</a:t>
            </a:r>
          </a:p>
          <a:p>
            <a:pPr marL="0" indent="0">
              <a:buNone/>
            </a:pPr>
            <a:endParaRPr lang="en-US" sz="2000" dirty="0"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lui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	a0, %hi(foo)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addi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	a0, a0, %lo(foo)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	ret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3EED31CF-2D33-16EB-C4EF-79B6B31956B7}"/>
              </a:ext>
            </a:extLst>
          </p:cNvPr>
          <p:cNvSpPr/>
          <p:nvPr/>
        </p:nvSpPr>
        <p:spPr>
          <a:xfrm>
            <a:off x="6288786" y="2446020"/>
            <a:ext cx="2340864" cy="411480"/>
          </a:xfrm>
          <a:prstGeom prst="wedgeRoundRectCallout">
            <a:avLst>
              <a:gd name="adj1" fmla="val -3254"/>
              <a:gd name="adj2" fmla="val 189166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Upper 20 bits of &amp;foo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F141E9DD-5696-9178-DC6C-33524198378F}"/>
              </a:ext>
            </a:extLst>
          </p:cNvPr>
          <p:cNvSpPr/>
          <p:nvPr/>
        </p:nvSpPr>
        <p:spPr>
          <a:xfrm>
            <a:off x="5673090" y="4596384"/>
            <a:ext cx="2340864" cy="411480"/>
          </a:xfrm>
          <a:prstGeom prst="wedgeRoundRectCallout">
            <a:avLst>
              <a:gd name="adj1" fmla="val 45574"/>
              <a:gd name="adj2" fmla="val -17083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Low 12 bits of &amp;foo</a:t>
            </a:r>
          </a:p>
        </p:txBody>
      </p:sp>
    </p:spTree>
    <p:extLst>
      <p:ext uri="{BB962C8B-B14F-4D97-AF65-F5344CB8AC3E}">
        <p14:creationId xmlns:p14="http://schemas.microsoft.com/office/powerpoint/2010/main" val="298609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2106BA-EF58-57D5-9BD1-92F4C6197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Examining Relocations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AC5BF2-DEE1-087B-2C81-D67DD88B8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readelf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-r</a:t>
            </a:r>
            <a:r>
              <a:rPr lang="en-US" dirty="0"/>
              <a:t>: List of relocations by section</a:t>
            </a:r>
          </a:p>
          <a:p>
            <a:endParaRPr lang="en-US" dirty="0"/>
          </a:p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objdump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-r</a:t>
            </a:r>
            <a:r>
              <a:rPr lang="en-US" dirty="0"/>
              <a:t>: List of static relocations by section</a:t>
            </a:r>
          </a:p>
          <a:p>
            <a:endParaRPr lang="en-US" dirty="0"/>
          </a:p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objdump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-R</a:t>
            </a:r>
            <a:r>
              <a:rPr lang="en-US" dirty="0"/>
              <a:t>: List of dynamic relocations by section</a:t>
            </a:r>
          </a:p>
          <a:p>
            <a:endParaRPr lang="en-US" dirty="0"/>
          </a:p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objdump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-dr</a:t>
            </a:r>
            <a:r>
              <a:rPr lang="en-US" dirty="0"/>
              <a:t>: Display static relocations inline with disassembly</a:t>
            </a:r>
          </a:p>
          <a:p>
            <a:endParaRPr lang="en-US" dirty="0"/>
          </a:p>
          <a:p>
            <a:r>
              <a:rPr lang="en-US" dirty="0"/>
              <a:t>Compiler explorer: </a:t>
            </a:r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godbolt.org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7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4274C-53C2-588D-A1DA-2B1A5D861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Explorer: RISC-V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A94C81-FBC2-E715-8D9E-C085C09645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extern int foo;</a:t>
            </a:r>
          </a:p>
          <a:p>
            <a:pPr marL="0" indent="0">
              <a:buNone/>
            </a:pP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void *bar(void)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	return (&amp;foo);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6FCD43F-4BA5-9383-6C4C-65B9A85563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ts val="1575"/>
              </a:lnSpc>
              <a:buNone/>
            </a:pPr>
            <a:r>
              <a:rPr lang="en-US" sz="1800" dirty="0"/>
              <a:t>RISC-V rv64gc clang 20.1.0 -O2 -</a:t>
            </a:r>
            <a:r>
              <a:rPr lang="en-US" sz="1800" dirty="0" err="1"/>
              <a:t>fno</a:t>
            </a:r>
            <a:r>
              <a:rPr lang="en-US" sz="1800" dirty="0"/>
              <a:t>-pic</a:t>
            </a:r>
          </a:p>
          <a:p>
            <a:pPr algn="l">
              <a:lnSpc>
                <a:spcPts val="1575"/>
              </a:lnSpc>
              <a:buNone/>
            </a:pPr>
            <a:endParaRPr lang="en-US" sz="20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algn="l">
              <a:lnSpc>
                <a:spcPts val="1575"/>
              </a:lnSpc>
              <a:buNone/>
            </a:pPr>
            <a:endParaRPr lang="en-US" sz="20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algn="l">
              <a:lnSpc>
                <a:spcPts val="1575"/>
              </a:lnSpc>
              <a:buNone/>
            </a:pPr>
            <a:endParaRPr lang="en-US" sz="20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algn="l">
              <a:lnSpc>
                <a:spcPts val="1575"/>
              </a:lnSpc>
              <a:buNone/>
            </a:pPr>
            <a:r>
              <a:rPr lang="en-US" sz="2000" b="0" i="0" u="none" strike="noStrike" dirty="0">
                <a:effectLst/>
                <a:latin typeface="Consolas" panose="020B0609020204030204" pitchFamily="49" charset="0"/>
              </a:rPr>
              <a:t>bar:</a:t>
            </a:r>
          </a:p>
          <a:p>
            <a:pPr algn="l">
              <a:lnSpc>
                <a:spcPts val="1575"/>
              </a:lnSpc>
              <a:buNone/>
            </a:pPr>
            <a:r>
              <a:rPr lang="en-US" sz="2000" b="0" i="0" u="none" strike="noStrike" dirty="0">
                <a:effectLst/>
                <a:latin typeface="Consolas" panose="020B0609020204030204" pitchFamily="49" charset="0"/>
              </a:rPr>
              <a:t>		</a:t>
            </a:r>
            <a:r>
              <a:rPr lang="en-US" sz="2000" b="0" i="0" u="none" strike="noStrike" dirty="0" err="1">
                <a:effectLst/>
                <a:latin typeface="Consolas" panose="020B0609020204030204" pitchFamily="49" charset="0"/>
              </a:rPr>
              <a:t>lui</a:t>
            </a:r>
            <a:r>
              <a:rPr lang="en-US" sz="2000" b="0" i="0" u="none" strike="noStrike" dirty="0">
                <a:effectLst/>
                <a:latin typeface="Consolas" panose="020B0609020204030204" pitchFamily="49" charset="0"/>
              </a:rPr>
              <a:t> a0, %hi(foo)</a:t>
            </a:r>
          </a:p>
          <a:p>
            <a:pPr algn="l">
              <a:lnSpc>
                <a:spcPts val="1575"/>
              </a:lnSpc>
              <a:buNone/>
            </a:pPr>
            <a:r>
              <a:rPr lang="en-US" sz="2000" b="0" i="0" u="none" strike="noStrike" dirty="0">
                <a:effectLst/>
                <a:latin typeface="Consolas" panose="020B0609020204030204" pitchFamily="49" charset="0"/>
              </a:rPr>
              <a:t>		</a:t>
            </a:r>
            <a:r>
              <a:rPr lang="en-US" sz="2000" b="0" i="0" u="none" strike="noStrike" dirty="0" err="1">
                <a:effectLst/>
                <a:latin typeface="Consolas" panose="020B0609020204030204" pitchFamily="49" charset="0"/>
              </a:rPr>
              <a:t>addi</a:t>
            </a:r>
            <a:r>
              <a:rPr lang="en-US" sz="2000" b="0" i="0" u="none" strike="noStrike" dirty="0">
                <a:effectLst/>
                <a:latin typeface="Consolas" panose="020B0609020204030204" pitchFamily="49" charset="0"/>
              </a:rPr>
              <a:t> a0, a0, %lo(foo)</a:t>
            </a:r>
          </a:p>
          <a:p>
            <a:pPr marL="0" indent="0" algn="l">
              <a:lnSpc>
                <a:spcPts val="1575"/>
              </a:lnSpc>
              <a:buNone/>
            </a:pPr>
            <a:r>
              <a:rPr lang="en-US" sz="2000" b="0" i="0" u="none" strike="noStrike" dirty="0">
                <a:effectLst/>
                <a:latin typeface="Consolas" panose="020B0609020204030204" pitchFamily="49" charset="0"/>
              </a:rPr>
              <a:t>	ret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01587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4300D-0AEC-CE1E-C9EE-064BFB2B8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D36FE-BABD-07BE-4246-1599E7AEF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Explorer: RISC-V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E366D9-7AAA-D100-A65E-670BD0E233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extern int foo;</a:t>
            </a:r>
          </a:p>
          <a:p>
            <a:pPr marL="0" indent="0">
              <a:buNone/>
            </a:pP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void *bar(void)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	return (&amp;foo);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26E1807-1A89-23B8-AF52-201C1EE944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900" dirty="0"/>
              <a:t>RISC-V rv64gc clang 20.1.0 -O2 -</a:t>
            </a:r>
            <a:r>
              <a:rPr lang="en-US" sz="1900" dirty="0" err="1"/>
              <a:t>fno</a:t>
            </a:r>
            <a:r>
              <a:rPr lang="en-US" sz="1900" dirty="0"/>
              <a:t>-pic</a:t>
            </a:r>
          </a:p>
          <a:p>
            <a:pPr marL="0" indent="0">
              <a:buNone/>
            </a:pPr>
            <a:r>
              <a:rPr lang="en-US" sz="1900" dirty="0"/>
              <a:t>- Compile to binary object</a:t>
            </a:r>
          </a:p>
          <a:p>
            <a:pPr marL="0" indent="0">
              <a:lnSpc>
                <a:spcPts val="1575"/>
              </a:lnSpc>
              <a:buNone/>
            </a:pPr>
            <a:endParaRPr lang="en-US" sz="16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ts val="1575"/>
              </a:lnSpc>
              <a:buNone/>
            </a:pPr>
            <a:r>
              <a:rPr lang="en-US" sz="1600" b="0" i="0" u="none" strike="noStrike" dirty="0">
                <a:effectLst/>
                <a:latin typeface="Consolas" panose="020B0609020204030204" pitchFamily="49" charset="0"/>
              </a:rPr>
              <a:t>bar:</a:t>
            </a:r>
          </a:p>
          <a:p>
            <a:pPr marL="0" indent="0">
              <a:lnSpc>
                <a:spcPts val="1575"/>
              </a:lnSpc>
              <a:buNone/>
            </a:pPr>
            <a:r>
              <a:rPr lang="en-US" sz="1600" b="0" i="0" u="none" strike="noStrike" dirty="0">
                <a:effectLst/>
                <a:latin typeface="Consolas" panose="020B0609020204030204" pitchFamily="49" charset="0"/>
              </a:rPr>
              <a:t>	</a:t>
            </a:r>
            <a:r>
              <a:rPr lang="en-US" sz="1600" b="0" i="0" u="none" strike="noStrike" dirty="0" err="1">
                <a:effectLst/>
                <a:latin typeface="Consolas" panose="020B0609020204030204" pitchFamily="49" charset="0"/>
              </a:rPr>
              <a:t>lui</a:t>
            </a:r>
            <a:r>
              <a:rPr lang="en-US" sz="1600" b="0" i="0" u="none" strike="noStrike" dirty="0">
                <a:effectLst/>
                <a:latin typeface="Consolas" panose="020B0609020204030204" pitchFamily="49" charset="0"/>
              </a:rPr>
              <a:t> a0,0x0</a:t>
            </a:r>
          </a:p>
          <a:p>
            <a:pPr marL="0" indent="0">
              <a:lnSpc>
                <a:spcPts val="1575"/>
              </a:lnSpc>
              <a:buNone/>
            </a:pPr>
            <a:r>
              <a:rPr lang="en-US" sz="1600" b="0" i="0" u="none" strike="noStrike" dirty="0">
                <a:effectLst/>
                <a:latin typeface="Consolas" panose="020B0609020204030204" pitchFamily="49" charset="0"/>
              </a:rPr>
              <a:t>		R_RISCV_HI20 foo</a:t>
            </a:r>
          </a:p>
          <a:p>
            <a:pPr marL="0" indent="0">
              <a:lnSpc>
                <a:spcPts val="1575"/>
              </a:lnSpc>
              <a:buNone/>
            </a:pPr>
            <a:r>
              <a:rPr lang="en-US" sz="1600" b="0" i="0" u="none" strike="noStrike" dirty="0">
                <a:effectLst/>
                <a:latin typeface="Consolas" panose="020B0609020204030204" pitchFamily="49" charset="0"/>
              </a:rPr>
              <a:t>		R_RISCV_RELAX *ABS*</a:t>
            </a:r>
          </a:p>
          <a:p>
            <a:pPr marL="0" indent="0">
              <a:lnSpc>
                <a:spcPts val="1575"/>
              </a:lnSpc>
              <a:buNone/>
            </a:pPr>
            <a:r>
              <a:rPr lang="en-US" sz="1600" b="0" i="0" u="none" strike="noStrike" dirty="0">
                <a:effectLst/>
                <a:latin typeface="Consolas" panose="020B0609020204030204" pitchFamily="49" charset="0"/>
              </a:rPr>
              <a:t>	mv a0,a0</a:t>
            </a:r>
          </a:p>
          <a:p>
            <a:pPr marL="0" indent="0">
              <a:lnSpc>
                <a:spcPts val="1575"/>
              </a:lnSpc>
              <a:buNone/>
            </a:pPr>
            <a:r>
              <a:rPr lang="en-US" sz="1600" b="0" i="0" u="none" strike="noStrike" dirty="0">
                <a:effectLst/>
                <a:latin typeface="Consolas" panose="020B0609020204030204" pitchFamily="49" charset="0"/>
              </a:rPr>
              <a:t>		R_RISCV_LO12_I foo</a:t>
            </a:r>
          </a:p>
          <a:p>
            <a:pPr marL="0" indent="0">
              <a:lnSpc>
                <a:spcPts val="1575"/>
              </a:lnSpc>
              <a:buNone/>
            </a:pPr>
            <a:r>
              <a:rPr lang="en-US" sz="1600" b="0" i="0" u="none" strike="noStrike" dirty="0">
                <a:effectLst/>
                <a:latin typeface="Consolas" panose="020B0609020204030204" pitchFamily="49" charset="0"/>
              </a:rPr>
              <a:t>		R_RISCV_RELAX *ABS*</a:t>
            </a:r>
          </a:p>
          <a:p>
            <a:pPr marL="0" indent="0" algn="l">
              <a:lnSpc>
                <a:spcPts val="1575"/>
              </a:lnSpc>
              <a:buNone/>
            </a:pPr>
            <a:r>
              <a:rPr lang="en-US" sz="1600" b="0" i="0" u="none" strike="noStrike" dirty="0">
                <a:effectLst/>
                <a:latin typeface="Consolas" panose="020B0609020204030204" pitchFamily="49" charset="0"/>
              </a:rPr>
              <a:t>	ret</a:t>
            </a:r>
          </a:p>
          <a:p>
            <a:pPr algn="l">
              <a:lnSpc>
                <a:spcPts val="1575"/>
              </a:lnSpc>
              <a:buNone/>
            </a:pPr>
            <a:endParaRPr lang="en-US" sz="1600" b="0" i="0" u="none" strike="noStrike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099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D2618E-8042-A3D9-5480-7EAA28AB0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ELF Object File Code Generation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4F38DD-09ED-1DA1-5BB6-F9A2623AB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Position-Dependent Executable (PDE)</a:t>
            </a:r>
          </a:p>
          <a:p>
            <a:pPr lvl="1"/>
            <a:r>
              <a:rPr lang="en-US" dirty="0"/>
              <a:t>Static executables and libraries</a:t>
            </a:r>
          </a:p>
          <a:p>
            <a:pPr lvl="1"/>
            <a:r>
              <a:rPr lang="en-US" dirty="0"/>
              <a:t>Dynamic executables</a:t>
            </a:r>
          </a:p>
          <a:p>
            <a:pPr lvl="1"/>
            <a:r>
              <a:rPr lang="en-US" dirty="0"/>
              <a:t>-</a:t>
            </a:r>
            <a:r>
              <a:rPr lang="en-US" dirty="0" err="1"/>
              <a:t>fno</a:t>
            </a:r>
            <a:r>
              <a:rPr lang="en-US" dirty="0"/>
              <a:t>-pic</a:t>
            </a:r>
          </a:p>
          <a:p>
            <a:r>
              <a:rPr lang="en-US" dirty="0"/>
              <a:t>Position-Independent Code (PIC)</a:t>
            </a:r>
          </a:p>
          <a:p>
            <a:pPr lvl="1"/>
            <a:r>
              <a:rPr lang="en-US" dirty="0"/>
              <a:t>Shared libraries</a:t>
            </a:r>
          </a:p>
          <a:p>
            <a:pPr lvl="1"/>
            <a:r>
              <a:rPr lang="en-US" dirty="0"/>
              <a:t>-</a:t>
            </a:r>
            <a:r>
              <a:rPr lang="en-US" dirty="0" err="1"/>
              <a:t>fpic</a:t>
            </a:r>
            <a:r>
              <a:rPr lang="en-US" dirty="0"/>
              <a:t> / -</a:t>
            </a:r>
            <a:r>
              <a:rPr lang="en-US" dirty="0" err="1"/>
              <a:t>fPIC</a:t>
            </a:r>
            <a:endParaRPr lang="en-US" dirty="0"/>
          </a:p>
          <a:p>
            <a:r>
              <a:rPr lang="en-US" dirty="0"/>
              <a:t>Position-Independent Executable (PIE)</a:t>
            </a:r>
          </a:p>
          <a:p>
            <a:pPr lvl="1"/>
            <a:r>
              <a:rPr lang="en-US" dirty="0"/>
              <a:t>Static executables and libraries</a:t>
            </a:r>
          </a:p>
          <a:p>
            <a:pPr lvl="1"/>
            <a:r>
              <a:rPr lang="en-US" dirty="0"/>
              <a:t>Dynamic executables</a:t>
            </a:r>
          </a:p>
          <a:p>
            <a:pPr lvl="1"/>
            <a:r>
              <a:rPr lang="en-US" dirty="0"/>
              <a:t>-</a:t>
            </a:r>
            <a:r>
              <a:rPr lang="en-US" dirty="0" err="1"/>
              <a:t>fpie</a:t>
            </a:r>
            <a:r>
              <a:rPr lang="en-US" dirty="0"/>
              <a:t> / -</a:t>
            </a:r>
            <a:r>
              <a:rPr lang="en-US" dirty="0" err="1"/>
              <a:t>fPIE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77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948F4-A7E3-F0F9-76C0-191C58C2A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ELF Object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EB918-6F4F-2767-BAF7-CE1BFB692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Static executables as the starting point / base case (PDE)</a:t>
            </a:r>
          </a:p>
          <a:p>
            <a:r>
              <a:rPr lang="en-US" dirty="0"/>
              <a:t>Shared libraries built on top of this base</a:t>
            </a:r>
          </a:p>
          <a:p>
            <a:pPr lvl="1"/>
            <a:r>
              <a:rPr lang="en-US" dirty="0"/>
              <a:t>Library object files compiled as PIC and linked into a .so</a:t>
            </a:r>
          </a:p>
          <a:p>
            <a:pPr lvl="1"/>
            <a:r>
              <a:rPr lang="en-US" dirty="0"/>
              <a:t>Executable object files remain unchanged, but linked differently</a:t>
            </a:r>
          </a:p>
          <a:p>
            <a:r>
              <a:rPr lang="en-US" dirty="0"/>
              <a:t>PIE added relatively recently</a:t>
            </a:r>
          </a:p>
          <a:p>
            <a:pPr lvl="1"/>
            <a:r>
              <a:rPr lang="en-US" dirty="0"/>
              <a:t>Motivated by ASLR</a:t>
            </a:r>
          </a:p>
          <a:p>
            <a:pPr lvl="1"/>
            <a:r>
              <a:rPr lang="en-US" dirty="0"/>
              <a:t>Run-time relocations like shared libraries</a:t>
            </a:r>
          </a:p>
          <a:p>
            <a:pPr lvl="1"/>
            <a:r>
              <a:rPr lang="en-US" dirty="0"/>
              <a:t>”Optimized” PIC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61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B2584A-5CEA-6C97-10DF-FFB55D9DF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 Mode Differences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77EA3B-CDBD-26DB-C7EF-D07099D2C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Shared libraries can be loaded at different addresses</a:t>
            </a:r>
          </a:p>
          <a:p>
            <a:pPr lvl="1"/>
            <a:r>
              <a:rPr lang="en-US" dirty="0"/>
              <a:t>Symbols cannot be directly accessed at absolute addresses</a:t>
            </a:r>
          </a:p>
          <a:p>
            <a:pPr lvl="1"/>
            <a:r>
              <a:rPr lang="en-US" dirty="0"/>
              <a:t>PC-relative access to objects within the same shared library are ok</a:t>
            </a:r>
          </a:p>
          <a:p>
            <a:pPr lvl="1"/>
            <a:endParaRPr lang="en-US" dirty="0"/>
          </a:p>
          <a:p>
            <a:r>
              <a:rPr lang="en-US" dirty="0"/>
              <a:t>Global variables and functions might be defined in a different linked output file</a:t>
            </a:r>
          </a:p>
          <a:p>
            <a:pPr lvl="1"/>
            <a:r>
              <a:rPr lang="en-US" dirty="0"/>
              <a:t>Address of variables and functions are only known at run time by the run-time loader</a:t>
            </a:r>
          </a:p>
        </p:txBody>
      </p:sp>
    </p:spTree>
    <p:extLst>
      <p:ext uri="{BB962C8B-B14F-4D97-AF65-F5344CB8AC3E}">
        <p14:creationId xmlns:p14="http://schemas.microsoft.com/office/powerpoint/2010/main" val="243715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25E92-788C-DCD5-55DF-7ED03ED02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464BF-5AD9-DBF5-E4C7-336D93F34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  <a:p>
            <a:r>
              <a:rPr lang="en-US" dirty="0"/>
              <a:t>Relocations</a:t>
            </a:r>
          </a:p>
          <a:p>
            <a:r>
              <a:rPr lang="en-US" dirty="0"/>
              <a:t>Code generation modes</a:t>
            </a:r>
          </a:p>
          <a:p>
            <a:r>
              <a:rPr lang="en-US" dirty="0"/>
              <a:t>GOT indirection</a:t>
            </a:r>
          </a:p>
          <a:p>
            <a:r>
              <a:rPr lang="en-US" dirty="0"/>
              <a:t>Function indirection via PLT</a:t>
            </a:r>
          </a:p>
          <a:p>
            <a:r>
              <a:rPr lang="en-US" dirty="0"/>
              <a:t>Code generation revisited</a:t>
            </a:r>
          </a:p>
          <a:p>
            <a:r>
              <a:rPr lang="en-US" dirty="0"/>
              <a:t>Copy Relocations and Canonical PLT Entries</a:t>
            </a:r>
          </a:p>
          <a:p>
            <a:r>
              <a:rPr lang="en-US" dirty="0"/>
              <a:t>Indirect functions</a:t>
            </a:r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859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133"/>
    </mc:Choice>
    <mc:Fallback xmlns="">
      <p:transition spd="slow" advTm="481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3B2A4-585E-B4E9-3DB3-3427AF30B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1FF094-FE67-24D4-4511-274D60F7B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</a:t>
            </a:r>
            <a:r>
              <a:rPr lang="en-US" dirty="0" err="1"/>
              <a:t>Globals</a:t>
            </a:r>
            <a:r>
              <a:rPr lang="en-US" dirty="0"/>
              <a:t> in PIC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B2E899-09F2-79A7-8C20-A56CB46DA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Run-time loader could patch instructions directly similar to static linker</a:t>
            </a:r>
          </a:p>
          <a:p>
            <a:pPr lvl="1"/>
            <a:r>
              <a:rPr lang="en-US" dirty="0"/>
              <a:t>Prevents sharing underlying physical pages containing .text across multiple processes</a:t>
            </a:r>
          </a:p>
          <a:p>
            <a:endParaRPr lang="en-US" dirty="0"/>
          </a:p>
          <a:p>
            <a:r>
              <a:rPr lang="en-US" dirty="0"/>
              <a:t>Instead, variables and functions are accessed indirectly</a:t>
            </a:r>
          </a:p>
          <a:p>
            <a:pPr lvl="1"/>
            <a:r>
              <a:rPr lang="en-US" dirty="0"/>
              <a:t>Static linker constructs an array of pointers known as a </a:t>
            </a:r>
            <a:r>
              <a:rPr lang="en-US" b="1" dirty="0"/>
              <a:t>Global Offset Table </a:t>
            </a:r>
            <a:r>
              <a:rPr lang="en-US" dirty="0"/>
              <a:t>(</a:t>
            </a:r>
            <a:r>
              <a:rPr lang="en-US" b="1" dirty="0"/>
              <a:t>GOT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Compiler generates code that reads pointers from GOT and dereferences them to access data</a:t>
            </a:r>
          </a:p>
          <a:p>
            <a:pPr lvl="1"/>
            <a:r>
              <a:rPr lang="en-US" dirty="0"/>
              <a:t>Static linker generates dynamic relocations describing how to populate GOT entries that are handled by the run-time loader</a:t>
            </a:r>
          </a:p>
        </p:txBody>
      </p:sp>
    </p:spTree>
    <p:extLst>
      <p:ext uri="{BB962C8B-B14F-4D97-AF65-F5344CB8AC3E}">
        <p14:creationId xmlns:p14="http://schemas.microsoft.com/office/powerpoint/2010/main" val="25132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33AF411-B124-6DB5-E072-08A6F634D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Accessing </a:t>
            </a:r>
            <a:r>
              <a:rPr lang="en-US" dirty="0" err="1"/>
              <a:t>Globals</a:t>
            </a:r>
            <a:r>
              <a:rPr lang="en-US" dirty="0"/>
              <a:t> in PIC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B1D642-E0C9-C0A5-B80A-7B6DD81B5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E4185A-3091-DC53-6D63-660242A4EEB5}"/>
              </a:ext>
            </a:extLst>
          </p:cNvPr>
          <p:cNvSpPr/>
          <p:nvPr/>
        </p:nvSpPr>
        <p:spPr>
          <a:xfrm>
            <a:off x="1399737" y="1854298"/>
            <a:ext cx="1264685" cy="100320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foo()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9EA92-FA86-EDBF-572E-D70550277AE7}"/>
              </a:ext>
            </a:extLst>
          </p:cNvPr>
          <p:cNvSpPr/>
          <p:nvPr/>
        </p:nvSpPr>
        <p:spPr>
          <a:xfrm>
            <a:off x="1399735" y="2857500"/>
            <a:ext cx="422030" cy="5231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19FE18-A994-7379-1258-930584F03E08}"/>
              </a:ext>
            </a:extLst>
          </p:cNvPr>
          <p:cNvSpPr/>
          <p:nvPr/>
        </p:nvSpPr>
        <p:spPr>
          <a:xfrm>
            <a:off x="1821767" y="2857500"/>
            <a:ext cx="422031" cy="5231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&amp;x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197AE4-EB6E-738C-390D-4B42E7A44E67}"/>
              </a:ext>
            </a:extLst>
          </p:cNvPr>
          <p:cNvSpPr/>
          <p:nvPr/>
        </p:nvSpPr>
        <p:spPr>
          <a:xfrm>
            <a:off x="2243797" y="2857500"/>
            <a:ext cx="420624" cy="5231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58174F-F0B1-6462-A44D-F0E75335FD1A}"/>
              </a:ext>
            </a:extLst>
          </p:cNvPr>
          <p:cNvSpPr txBox="1"/>
          <p:nvPr/>
        </p:nvSpPr>
        <p:spPr>
          <a:xfrm>
            <a:off x="686465" y="2965182"/>
            <a:ext cx="58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C3192C-BAF2-390A-D86D-E51BD8CA2503}"/>
              </a:ext>
            </a:extLst>
          </p:cNvPr>
          <p:cNvSpPr/>
          <p:nvPr/>
        </p:nvSpPr>
        <p:spPr>
          <a:xfrm>
            <a:off x="5406685" y="2214050"/>
            <a:ext cx="1406770" cy="2836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DE40C122-ABE7-CC53-F58B-79EC6BBCF1DF}"/>
              </a:ext>
            </a:extLst>
          </p:cNvPr>
          <p:cNvCxnSpPr>
            <a:cxnSpLocks/>
            <a:stCxn id="10" idx="2"/>
            <a:endCxn id="14" idx="1"/>
          </p:cNvCxnSpPr>
          <p:nvPr/>
        </p:nvCxnSpPr>
        <p:spPr>
          <a:xfrm rot="5400000" flipH="1" flipV="1">
            <a:off x="3207362" y="1181320"/>
            <a:ext cx="1024743" cy="3373903"/>
          </a:xfrm>
          <a:prstGeom prst="curvedConnector4">
            <a:avLst>
              <a:gd name="adj1" fmla="val -22308"/>
              <a:gd name="adj2" fmla="val 53127"/>
            </a:avLst>
          </a:prstGeom>
          <a:ln w="15875" cap="flat">
            <a:solidFill>
              <a:schemeClr val="tx1"/>
            </a:solidFill>
            <a:prstDash val="lgDash"/>
            <a:headEnd type="none" w="med" len="med"/>
            <a:tailEnd type="stealth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3E09C64B-9260-16EA-08CF-573A92100BD4}"/>
              </a:ext>
            </a:extLst>
          </p:cNvPr>
          <p:cNvSpPr/>
          <p:nvPr/>
        </p:nvSpPr>
        <p:spPr>
          <a:xfrm>
            <a:off x="1962442" y="4060398"/>
            <a:ext cx="1702301" cy="745336"/>
          </a:xfrm>
          <a:prstGeom prst="wedgeRoundRectCallout">
            <a:avLst>
              <a:gd name="adj1" fmla="val -74869"/>
              <a:gd name="adj2" fmla="val -133941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Run-time Loader Processes ELF Relocations</a:t>
            </a:r>
          </a:p>
        </p:txBody>
      </p: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C9E634BA-42B6-FC7D-16B5-B4134E915C29}"/>
              </a:ext>
            </a:extLst>
          </p:cNvPr>
          <p:cNvSpPr/>
          <p:nvPr/>
        </p:nvSpPr>
        <p:spPr>
          <a:xfrm>
            <a:off x="4678925" y="1229607"/>
            <a:ext cx="1610264" cy="458230"/>
          </a:xfrm>
          <a:prstGeom prst="wedgeRoundRectCallout">
            <a:avLst>
              <a:gd name="adj1" fmla="val -5853"/>
              <a:gd name="adj2" fmla="val 159159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Resolves Location of ‘x’</a:t>
            </a:r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74244D2B-1B69-89F1-E70A-0C19CC436F56}"/>
              </a:ext>
            </a:extLst>
          </p:cNvPr>
          <p:cNvSpPr/>
          <p:nvPr/>
        </p:nvSpPr>
        <p:spPr>
          <a:xfrm>
            <a:off x="4310820" y="3602168"/>
            <a:ext cx="1610264" cy="458230"/>
          </a:xfrm>
          <a:prstGeom prst="wedgeRoundRectCallout">
            <a:avLst>
              <a:gd name="adj1" fmla="val -79238"/>
              <a:gd name="adj2" fmla="val -164727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Stores Pointer in GOT</a:t>
            </a:r>
          </a:p>
        </p:txBody>
      </p:sp>
    </p:spTree>
    <p:extLst>
      <p:ext uri="{BB962C8B-B14F-4D97-AF65-F5344CB8AC3E}">
        <p14:creationId xmlns:p14="http://schemas.microsoft.com/office/powerpoint/2010/main" val="426497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E3245-E9AB-4948-3CDA-EFD2BEDC1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Preemptible Symbols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07291-DBE5-05D3-1351-CB079D6A6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“Remote” symbols (those not defined in the same linker output file) must always be accessed indirectly via GOT entries in PIC mode</a:t>
            </a:r>
          </a:p>
          <a:p>
            <a:pPr lvl="1"/>
            <a:r>
              <a:rPr lang="en-US" dirty="0"/>
              <a:t>Note that the compiler does not know which “remote” symbols in a single object file will end up “remote” in the final linker output file</a:t>
            </a:r>
          </a:p>
          <a:p>
            <a:endParaRPr lang="en-US" dirty="0"/>
          </a:p>
          <a:p>
            <a:r>
              <a:rPr lang="en-US" dirty="0"/>
              <a:t>However, ELF also uses GOT indirection for some symbols defined in the same linker output file</a:t>
            </a:r>
          </a:p>
          <a:p>
            <a:pPr lvl="1"/>
            <a:r>
              <a:rPr lang="en-US" dirty="0"/>
              <a:t>Permits overriding malloc() and free() in </a:t>
            </a:r>
            <a:r>
              <a:rPr lang="en-US" dirty="0" err="1"/>
              <a:t>libc</a:t>
            </a:r>
            <a:r>
              <a:rPr lang="en-US" dirty="0"/>
              <a:t> via LD_PRELOAD as an example</a:t>
            </a:r>
          </a:p>
          <a:p>
            <a:pPr lvl="1"/>
            <a:r>
              <a:rPr lang="en-US" dirty="0"/>
              <a:t>Symbols accessed via GOT indirection are </a:t>
            </a:r>
            <a:r>
              <a:rPr lang="en-US" b="1" dirty="0"/>
              <a:t>preemptible</a:t>
            </a:r>
            <a:r>
              <a:rPr lang="en-US" dirty="0"/>
              <a:t> symbols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9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41ADA-5E4F-E164-0F27-C18B00226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C291E-0EA8-868C-6AC2-180B32C09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Preemptible Symbols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0C589-CF77-A025-FB6A-E5F127B3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ELF symbols have a visibility property in addition to binding (local vs global)</a:t>
            </a:r>
          </a:p>
          <a:p>
            <a:pPr lvl="1"/>
            <a:r>
              <a:rPr lang="en-US" dirty="0"/>
              <a:t>“default” global symbols are exported to other output files and are preemptible at run time</a:t>
            </a:r>
          </a:p>
          <a:p>
            <a:pPr lvl="1"/>
            <a:r>
              <a:rPr lang="en-US" dirty="0"/>
              <a:t>“hidden” global symbols are not exported to other output files and are not preemptible</a:t>
            </a:r>
          </a:p>
          <a:p>
            <a:pPr lvl="2"/>
            <a:r>
              <a:rPr lang="en-US" dirty="0"/>
              <a:t>Think of these as local symbols shared by multiple object files within a library or executable</a:t>
            </a:r>
          </a:p>
          <a:p>
            <a:pPr lvl="1"/>
            <a:r>
              <a:rPr lang="en-US" dirty="0"/>
              <a:t>“protected” global symbols are exported to other output files, but are not preemptible within the containing output file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0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D350D-B2AA-326F-94F1-16C7AE471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Calling Preemptible Functions in 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3DF35-0558-17E6-0D34-6FB2DC6D3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code generation for PIC could read function pointers from the GOT and branch to them as indirect function calls similar to accessing data variables via GOT indirection</a:t>
            </a:r>
          </a:p>
          <a:p>
            <a:endParaRPr lang="en-US" dirty="0"/>
          </a:p>
          <a:p>
            <a:r>
              <a:rPr lang="en-US" dirty="0"/>
              <a:t>But ELF does not do that…</a:t>
            </a:r>
          </a:p>
          <a:p>
            <a:pPr lvl="1"/>
            <a:r>
              <a:rPr lang="en-US" dirty="0"/>
              <a:t>Some libraries have many “remote” function calls, but individual processes may only invoke a subset.  However, processing all the dynamic relocations for those GOT entries would add overhead in the run-time loader initialization.</a:t>
            </a:r>
          </a:p>
          <a:p>
            <a:pPr lvl="1"/>
            <a:r>
              <a:rPr lang="en-US" dirty="0"/>
              <a:t>PDE dynamic executables invoke “remote” functions, too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63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13F1D-C320-9E46-FF0E-E296267B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4964E-3D06-D695-8DB2-D3C846027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Static linker generates a </a:t>
            </a:r>
            <a:r>
              <a:rPr lang="en-US" b="1" dirty="0"/>
              <a:t>Procedure Linkage Table</a:t>
            </a:r>
            <a:r>
              <a:rPr lang="en-US" dirty="0"/>
              <a:t> (</a:t>
            </a:r>
            <a:r>
              <a:rPr lang="en-US" b="1" dirty="0"/>
              <a:t>PLT</a:t>
            </a:r>
            <a:r>
              <a:rPr lang="en-US" dirty="0"/>
              <a:t>) for calls to remote functions</a:t>
            </a:r>
          </a:p>
          <a:p>
            <a:r>
              <a:rPr lang="en-US" dirty="0"/>
              <a:t>Each preemptible function is associated with a stub function (or “</a:t>
            </a:r>
            <a:r>
              <a:rPr lang="en-US" dirty="0" err="1"/>
              <a:t>thunk</a:t>
            </a:r>
            <a:r>
              <a:rPr lang="en-US" dirty="0"/>
              <a:t>”) in the PLT</a:t>
            </a:r>
          </a:p>
          <a:p>
            <a:r>
              <a:rPr lang="en-US" dirty="0"/>
              <a:t>Each stub function reads a pointer from a separate PLT GOT (distinct from the normal GOT and also generated by the static linker) and branches to that pointer</a:t>
            </a:r>
          </a:p>
          <a:p>
            <a:r>
              <a:rPr lang="en-US" dirty="0"/>
              <a:t>Each entry in the PLT is associated with a dynamic relocation (typically R_&lt;arch&gt;_JUMP_SLOT) whose symbol is the name of the remote function and the target address is the PLT GOT entry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04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60B59-0D04-C6BC-2295-8F71A4FFF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Lazy PLT Resolution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25F5-2002-16FD-0373-3D10B8D5A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avoid the overhead of processing jump slot relocations on startup, PLT GOT entries are resolved on demand</a:t>
            </a:r>
          </a:p>
          <a:p>
            <a:endParaRPr lang="en-US" dirty="0"/>
          </a:p>
          <a:p>
            <a:r>
              <a:rPr lang="en-US" dirty="0"/>
              <a:t>The first entry in the PLT is a special </a:t>
            </a:r>
            <a:r>
              <a:rPr lang="en-US" dirty="0" err="1"/>
              <a:t>thunk</a:t>
            </a:r>
            <a:r>
              <a:rPr lang="en-US" dirty="0"/>
              <a:t>, </a:t>
            </a:r>
            <a:r>
              <a:rPr lang="en-US" b="1" dirty="0"/>
              <a:t>PLT0</a:t>
            </a:r>
            <a:r>
              <a:rPr lang="en-US" dirty="0"/>
              <a:t>, which reads a function pointer and an opaque data pointer from two entries at the start of the PLT GOT and branches to the function pointer passing the opaque data pointer in a specific register</a:t>
            </a:r>
          </a:p>
          <a:p>
            <a:endParaRPr lang="en-US" dirty="0"/>
          </a:p>
          <a:p>
            <a:r>
              <a:rPr lang="en-US" dirty="0"/>
              <a:t>PLT GOT entries are initialized so that on the first call, the PLT </a:t>
            </a:r>
            <a:r>
              <a:rPr lang="en-US" dirty="0" err="1"/>
              <a:t>thunk</a:t>
            </a:r>
            <a:r>
              <a:rPr lang="en-US" dirty="0"/>
              <a:t> stores the index of the PLT entry in a specific register and branches to the special PLT0 </a:t>
            </a:r>
            <a:r>
              <a:rPr lang="en-US" dirty="0" err="1"/>
              <a:t>thunk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3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E0FFC-DBA0-0073-B4B7-2F83EF057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963BE-62C7-84A1-52C0-DD7292A9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Lazy PLT Resolution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AF0A7-699D-5759-8AF6-5A56B9CF8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run-time loader initializes the two entries at the start of the PLT GOT with code and data pointers</a:t>
            </a:r>
          </a:p>
          <a:p>
            <a:pPr lvl="1"/>
            <a:r>
              <a:rPr lang="en-US" dirty="0"/>
              <a:t>For FreeBSD, the code pointer points to _</a:t>
            </a:r>
            <a:r>
              <a:rPr lang="en-US" dirty="0" err="1"/>
              <a:t>rtld_bind_start</a:t>
            </a:r>
            <a:r>
              <a:rPr lang="en-US" dirty="0"/>
              <a:t>() and the data pointer points to the associated </a:t>
            </a:r>
            <a:r>
              <a:rPr lang="en-US" dirty="0" err="1"/>
              <a:t>Obj_Entry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When the run-time loader is called, it uses the PLT index to locate the jump slot relocation and applies that relocation to update the PLT GOT entry</a:t>
            </a:r>
          </a:p>
          <a:p>
            <a:endParaRPr lang="en-US" dirty="0"/>
          </a:p>
          <a:p>
            <a:r>
              <a:rPr lang="en-US" dirty="0"/>
              <a:t>The resolved function pointer address is also branched to directly at the end of the resolver routine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25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30DBC-899A-71B1-29EF-36FAF3556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Lazy PLT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D624D-0142-35E9-D19A-A07BE2C3C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1354"/>
            <a:ext cx="2864358" cy="3626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#include &lt;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stdio.h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int main(void)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(“hello “);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(“world\n”);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return 0;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4B2B1B-E512-3A20-B665-50E0060CF78A}"/>
              </a:ext>
            </a:extLst>
          </p:cNvPr>
          <p:cNvSpPr/>
          <p:nvPr/>
        </p:nvSpPr>
        <p:spPr>
          <a:xfrm>
            <a:off x="4243521" y="1521354"/>
            <a:ext cx="1264685" cy="100320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main()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C0C085-1F03-CFB2-9C14-BF0865F53E25}"/>
              </a:ext>
            </a:extLst>
          </p:cNvPr>
          <p:cNvSpPr/>
          <p:nvPr/>
        </p:nvSpPr>
        <p:spPr>
          <a:xfrm>
            <a:off x="4243521" y="2524556"/>
            <a:ext cx="1264685" cy="5203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PLT0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AEC82C-0AD5-7B2B-92BA-000C02BFAE61}"/>
              </a:ext>
            </a:extLst>
          </p:cNvPr>
          <p:cNvSpPr/>
          <p:nvPr/>
        </p:nvSpPr>
        <p:spPr>
          <a:xfrm>
            <a:off x="4243520" y="3044952"/>
            <a:ext cx="1264685" cy="3749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printf@plt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19C2CE-E206-5606-3BA9-F48E71B94DFF}"/>
              </a:ext>
            </a:extLst>
          </p:cNvPr>
          <p:cNvSpPr/>
          <p:nvPr/>
        </p:nvSpPr>
        <p:spPr>
          <a:xfrm>
            <a:off x="4243519" y="3419856"/>
            <a:ext cx="126468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AC0322-6C39-77B7-C5C6-1245678CF5FA}"/>
              </a:ext>
            </a:extLst>
          </p:cNvPr>
          <p:cNvSpPr/>
          <p:nvPr/>
        </p:nvSpPr>
        <p:spPr>
          <a:xfrm>
            <a:off x="6583623" y="1408907"/>
            <a:ext cx="1931727" cy="4404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</a:t>
            </a:r>
            <a:r>
              <a:rPr lang="en-US" dirty="0" err="1"/>
              <a:t>rtld_bind_start</a:t>
            </a:r>
            <a:r>
              <a:rPr lang="en-US" dirty="0"/>
              <a:t>()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246CF6-F077-23BF-0314-DEA20BAB9504}"/>
              </a:ext>
            </a:extLst>
          </p:cNvPr>
          <p:cNvSpPr txBox="1"/>
          <p:nvPr/>
        </p:nvSpPr>
        <p:spPr>
          <a:xfrm>
            <a:off x="7000746" y="1039575"/>
            <a:ext cx="1097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ld-elf.so.1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856D72-63B7-3E9A-9356-74CD8E9F1BF1}"/>
              </a:ext>
            </a:extLst>
          </p:cNvPr>
          <p:cNvSpPr/>
          <p:nvPr/>
        </p:nvSpPr>
        <p:spPr>
          <a:xfrm>
            <a:off x="6583623" y="4085852"/>
            <a:ext cx="1931727" cy="4404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printf</a:t>
            </a:r>
            <a:r>
              <a:rPr lang="en-US" dirty="0"/>
              <a:t>()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19CD33-C334-336C-D23D-78B19C20CF27}"/>
              </a:ext>
            </a:extLst>
          </p:cNvPr>
          <p:cNvSpPr txBox="1"/>
          <p:nvPr/>
        </p:nvSpPr>
        <p:spPr>
          <a:xfrm>
            <a:off x="7072433" y="3716412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libc.so.7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B0BD7EF1-16C9-05A0-0372-1A5DB5374F99}"/>
              </a:ext>
            </a:extLst>
          </p:cNvPr>
          <p:cNvSpPr/>
          <p:nvPr/>
        </p:nvSpPr>
        <p:spPr>
          <a:xfrm>
            <a:off x="3931920" y="2524556"/>
            <a:ext cx="237744" cy="8953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2B99B6-B60A-45DB-070C-F91DA4054D24}"/>
              </a:ext>
            </a:extLst>
          </p:cNvPr>
          <p:cNvSpPr/>
          <p:nvPr/>
        </p:nvSpPr>
        <p:spPr>
          <a:xfrm>
            <a:off x="4243519" y="3789188"/>
            <a:ext cx="126468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3AB137-401D-3EB9-0445-74375CD69B48}"/>
              </a:ext>
            </a:extLst>
          </p:cNvPr>
          <p:cNvSpPr/>
          <p:nvPr/>
        </p:nvSpPr>
        <p:spPr>
          <a:xfrm>
            <a:off x="4243519" y="4157001"/>
            <a:ext cx="126468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BF365B75-9B1E-7D45-C2A0-0E0DE2F8F77E}"/>
              </a:ext>
            </a:extLst>
          </p:cNvPr>
          <p:cNvSpPr/>
          <p:nvPr/>
        </p:nvSpPr>
        <p:spPr>
          <a:xfrm>
            <a:off x="3931920" y="3419855"/>
            <a:ext cx="237744" cy="110647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512ABB-F074-5AA4-660D-AC363CCF9A40}"/>
              </a:ext>
            </a:extLst>
          </p:cNvPr>
          <p:cNvSpPr txBox="1"/>
          <p:nvPr/>
        </p:nvSpPr>
        <p:spPr>
          <a:xfrm>
            <a:off x="3462061" y="2787540"/>
            <a:ext cx="496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74AEA5-A9D1-6F87-5BA3-5850281F77DD}"/>
              </a:ext>
            </a:extLst>
          </p:cNvPr>
          <p:cNvSpPr txBox="1"/>
          <p:nvPr/>
        </p:nvSpPr>
        <p:spPr>
          <a:xfrm>
            <a:off x="3005012" y="3783616"/>
            <a:ext cx="953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PLT GOT</a:t>
            </a:r>
          </a:p>
        </p:txBody>
      </p: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0955FBEC-B94C-B67B-3DF5-F9974006F6B7}"/>
              </a:ext>
            </a:extLst>
          </p:cNvPr>
          <p:cNvCxnSpPr>
            <a:cxnSpLocks/>
            <a:stCxn id="6" idx="1"/>
            <a:endCxn id="17" idx="1"/>
          </p:cNvCxnSpPr>
          <p:nvPr/>
        </p:nvCxnSpPr>
        <p:spPr>
          <a:xfrm rot="10800000" flipV="1">
            <a:off x="4243520" y="3232403"/>
            <a:ext cx="1" cy="1109263"/>
          </a:xfrm>
          <a:prstGeom prst="curvedConnector3">
            <a:avLst>
              <a:gd name="adj1" fmla="val 2286010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E461CCEF-77D3-B607-9AD8-8F3389B7F767}"/>
              </a:ext>
            </a:extLst>
          </p:cNvPr>
          <p:cNvCxnSpPr>
            <a:stCxn id="7" idx="3"/>
            <a:endCxn id="9" idx="1"/>
          </p:cNvCxnSpPr>
          <p:nvPr/>
        </p:nvCxnSpPr>
        <p:spPr>
          <a:xfrm flipV="1">
            <a:off x="5508204" y="1629148"/>
            <a:ext cx="1075419" cy="1975374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490625A-91AC-FA19-BA3D-A6353EEA4C43}"/>
              </a:ext>
            </a:extLst>
          </p:cNvPr>
          <p:cNvSpPr/>
          <p:nvPr/>
        </p:nvSpPr>
        <p:spPr>
          <a:xfrm>
            <a:off x="6922008" y="2276856"/>
            <a:ext cx="1176218" cy="50789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obj_main</a:t>
            </a:r>
            <a:endParaRPr lang="en-US" dirty="0"/>
          </a:p>
        </p:txBody>
      </p: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7A2A6FE5-0D33-CB95-6652-D74E1153BA1B}"/>
              </a:ext>
            </a:extLst>
          </p:cNvPr>
          <p:cNvCxnSpPr>
            <a:cxnSpLocks/>
            <a:stCxn id="16" idx="3"/>
            <a:endCxn id="30" idx="1"/>
          </p:cNvCxnSpPr>
          <p:nvPr/>
        </p:nvCxnSpPr>
        <p:spPr>
          <a:xfrm flipV="1">
            <a:off x="5508204" y="2530805"/>
            <a:ext cx="1413804" cy="144304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Curved Connector 36">
            <a:extLst>
              <a:ext uri="{FF2B5EF4-FFF2-40B4-BE49-F238E27FC236}">
                <a16:creationId xmlns:a16="http://schemas.microsoft.com/office/drawing/2014/main" id="{DB2424FF-AB5A-6B60-EE03-3864C7E010C1}"/>
              </a:ext>
            </a:extLst>
          </p:cNvPr>
          <p:cNvCxnSpPr>
            <a:cxnSpLocks/>
            <a:stCxn id="4" idx="1"/>
            <a:endCxn id="6" idx="1"/>
          </p:cNvCxnSpPr>
          <p:nvPr/>
        </p:nvCxnSpPr>
        <p:spPr>
          <a:xfrm rot="10800000" flipV="1">
            <a:off x="4243521" y="2022954"/>
            <a:ext cx="1" cy="1209449"/>
          </a:xfrm>
          <a:prstGeom prst="curvedConnector3">
            <a:avLst>
              <a:gd name="adj1" fmla="val 2286010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Curved Connector 40">
            <a:extLst>
              <a:ext uri="{FF2B5EF4-FFF2-40B4-BE49-F238E27FC236}">
                <a16:creationId xmlns:a16="http://schemas.microsoft.com/office/drawing/2014/main" id="{0A00B2C0-192F-9912-7CF6-C4108CA205CF}"/>
              </a:ext>
            </a:extLst>
          </p:cNvPr>
          <p:cNvCxnSpPr>
            <a:cxnSpLocks/>
            <a:stCxn id="17" idx="3"/>
            <a:endCxn id="5" idx="3"/>
          </p:cNvCxnSpPr>
          <p:nvPr/>
        </p:nvCxnSpPr>
        <p:spPr>
          <a:xfrm flipV="1">
            <a:off x="5508204" y="2784754"/>
            <a:ext cx="2" cy="1556913"/>
          </a:xfrm>
          <a:prstGeom prst="curvedConnector3">
            <a:avLst>
              <a:gd name="adj1" fmla="val 1143010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Curved Connector 44">
            <a:extLst>
              <a:ext uri="{FF2B5EF4-FFF2-40B4-BE49-F238E27FC236}">
                <a16:creationId xmlns:a16="http://schemas.microsoft.com/office/drawing/2014/main" id="{40654C54-127D-E0CE-49B0-3D26C7EC2257}"/>
              </a:ext>
            </a:extLst>
          </p:cNvPr>
          <p:cNvCxnSpPr>
            <a:stCxn id="17" idx="3"/>
            <a:endCxn id="11" idx="1"/>
          </p:cNvCxnSpPr>
          <p:nvPr/>
        </p:nvCxnSpPr>
        <p:spPr>
          <a:xfrm flipV="1">
            <a:off x="5508204" y="4306093"/>
            <a:ext cx="1075419" cy="35574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0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/>
      <p:bldP spid="11" grpId="0" animBg="1"/>
      <p:bldP spid="12" grpId="0"/>
      <p:bldP spid="13" grpId="0" animBg="1"/>
      <p:bldP spid="13" grpId="1" animBg="1"/>
      <p:bldP spid="16" grpId="0" animBg="1"/>
      <p:bldP spid="17" grpId="0" animBg="1"/>
      <p:bldP spid="17" grpId="1" animBg="1"/>
      <p:bldP spid="18" grpId="0" animBg="1"/>
      <p:bldP spid="18" grpId="1" animBg="1"/>
      <p:bldP spid="19" grpId="0"/>
      <p:bldP spid="19" grpId="1"/>
      <p:bldP spid="21" grpId="0"/>
      <p:bldP spid="21" grpId="1"/>
      <p:bldP spid="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9883E-D193-3AB5-06CA-D92033E2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PDE Data and Code Access (Static Binary / Library)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D1F834-7146-5489-F6AF-3142D47D67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3970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int bar(int *);</a:t>
            </a:r>
          </a:p>
          <a:p>
            <a:pPr marL="13970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3970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extern int x;</a:t>
            </a:r>
          </a:p>
          <a:p>
            <a:pPr marL="13970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3970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</a:p>
          <a:p>
            <a:pPr marL="13970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foo(void)</a:t>
            </a:r>
          </a:p>
          <a:p>
            <a:pPr marL="13970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13970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	return bar(&amp;x) + 4;</a:t>
            </a:r>
          </a:p>
          <a:p>
            <a:pPr marL="13970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13970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9882B8-9A96-4F89-48C8-83EF5916873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39700" indent="0">
              <a:lnSpc>
                <a:spcPts val="1575"/>
              </a:lnSpc>
              <a:buNone/>
            </a:pPr>
            <a:r>
              <a:rPr lang="en-US" sz="2000" dirty="0">
                <a:latin typeface="+mn-lt"/>
              </a:rPr>
              <a:t>x</a:t>
            </a:r>
            <a:r>
              <a:rPr lang="en-US" sz="2000" b="0" i="0" u="none" strike="noStrike" dirty="0">
                <a:effectLst/>
                <a:latin typeface="+mn-lt"/>
              </a:rPr>
              <a:t>86-64 </a:t>
            </a:r>
            <a:r>
              <a:rPr lang="en-US" sz="2000" b="0" i="0" u="none" strike="noStrike" dirty="0" err="1">
                <a:effectLst/>
                <a:latin typeface="+mn-lt"/>
              </a:rPr>
              <a:t>gcc</a:t>
            </a:r>
            <a:r>
              <a:rPr lang="en-US" sz="2000" b="0" i="0" u="none" strike="noStrike" dirty="0">
                <a:effectLst/>
                <a:latin typeface="+mn-lt"/>
              </a:rPr>
              <a:t> 14.2 -O2 -</a:t>
            </a:r>
            <a:r>
              <a:rPr lang="en-US" sz="2000" b="0" i="0" u="none" strike="noStrike" dirty="0" err="1">
                <a:effectLst/>
                <a:latin typeface="+mn-lt"/>
              </a:rPr>
              <a:t>fno</a:t>
            </a:r>
            <a:r>
              <a:rPr lang="en-US" sz="2000" b="0" i="0" u="none" strike="noStrike" dirty="0">
                <a:effectLst/>
                <a:latin typeface="+mn-lt"/>
              </a:rPr>
              <a:t>-pic</a:t>
            </a:r>
          </a:p>
          <a:p>
            <a:pPr marL="139700" indent="0">
              <a:lnSpc>
                <a:spcPts val="1575"/>
              </a:lnSpc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endParaRPr lang="en-US" b="0" i="0" u="none" strike="noStrike" dirty="0">
              <a:effectLst/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endParaRPr lang="en-US" b="0" i="0" u="none" strike="noStrike" dirty="0">
              <a:effectLst/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r>
              <a:rPr lang="en-US" b="0" i="0" u="none" strike="noStrike" dirty="0">
                <a:effectLst/>
                <a:latin typeface="Consolas" panose="020B0609020204030204" pitchFamily="49" charset="0"/>
              </a:rPr>
              <a:t>foo:</a:t>
            </a:r>
          </a:p>
          <a:p>
            <a:pPr marL="139700" indent="0">
              <a:lnSpc>
                <a:spcPts val="1575"/>
              </a:lnSpc>
              <a:buNone/>
            </a:pPr>
            <a:r>
              <a:rPr lang="en-US" b="0" i="0" u="none" strike="noStrike" dirty="0">
                <a:effectLst/>
                <a:latin typeface="Consolas" panose="020B0609020204030204" pitchFamily="49" charset="0"/>
              </a:rPr>
              <a:t>     </a:t>
            </a:r>
            <a:r>
              <a:rPr lang="en-US" b="0" i="0" u="none" strike="noStrike" dirty="0" err="1">
                <a:effectLst/>
                <a:latin typeface="Consolas" panose="020B0609020204030204" pitchFamily="49" charset="0"/>
              </a:rPr>
              <a:t>subq</a:t>
            </a:r>
            <a:r>
              <a:rPr lang="en-US" b="0" i="0" u="none" strike="noStrike" dirty="0">
                <a:effectLst/>
                <a:latin typeface="Consolas" panose="020B0609020204030204" pitchFamily="49" charset="0"/>
              </a:rPr>
              <a:t>    $8, %</a:t>
            </a:r>
            <a:r>
              <a:rPr lang="en-US" b="0" i="0" u="none" strike="noStrike" dirty="0" err="1">
                <a:effectLst/>
                <a:latin typeface="Consolas" panose="020B0609020204030204" pitchFamily="49" charset="0"/>
              </a:rPr>
              <a:t>rsp</a:t>
            </a:r>
            <a:endParaRPr lang="en-US" b="0" i="0" u="none" strike="noStrike" dirty="0">
              <a:effectLst/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r>
              <a:rPr lang="en-US" b="0" i="0" u="none" strike="noStrike" dirty="0">
                <a:effectLst/>
                <a:latin typeface="Consolas" panose="020B0609020204030204" pitchFamily="49" charset="0"/>
              </a:rPr>
              <a:t>     </a:t>
            </a:r>
            <a:r>
              <a:rPr lang="en-US" b="0" i="0" u="none" strike="noStrike" dirty="0" err="1">
                <a:effectLst/>
                <a:latin typeface="Consolas" panose="020B0609020204030204" pitchFamily="49" charset="0"/>
              </a:rPr>
              <a:t>movl</a:t>
            </a:r>
            <a:r>
              <a:rPr lang="en-US" b="0" i="0" u="none" strike="noStrike" dirty="0">
                <a:effectLst/>
                <a:latin typeface="Consolas" panose="020B0609020204030204" pitchFamily="49" charset="0"/>
              </a:rPr>
              <a:t>    $x, %</a:t>
            </a:r>
            <a:r>
              <a:rPr lang="en-US" b="0" i="0" u="none" strike="noStrike" dirty="0" err="1">
                <a:effectLst/>
                <a:latin typeface="Consolas" panose="020B0609020204030204" pitchFamily="49" charset="0"/>
              </a:rPr>
              <a:t>edi</a:t>
            </a:r>
            <a:endParaRPr lang="en-US" b="0" i="0" u="none" strike="noStrike" dirty="0">
              <a:effectLst/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r>
              <a:rPr lang="en-US" b="0" i="0" u="none" strike="noStrike" dirty="0">
                <a:effectLst/>
                <a:latin typeface="Consolas" panose="020B0609020204030204" pitchFamily="49" charset="0"/>
              </a:rPr>
              <a:t>     call    bar</a:t>
            </a:r>
          </a:p>
          <a:p>
            <a:pPr marL="139700" indent="0">
              <a:lnSpc>
                <a:spcPts val="1575"/>
              </a:lnSpc>
              <a:buNone/>
            </a:pPr>
            <a:r>
              <a:rPr lang="en-US" b="0" i="0" u="none" strike="noStrike" dirty="0">
                <a:effectLst/>
                <a:latin typeface="Consolas" panose="020B0609020204030204" pitchFamily="49" charset="0"/>
              </a:rPr>
              <a:t>     </a:t>
            </a:r>
            <a:r>
              <a:rPr lang="en-US" b="0" i="0" u="none" strike="noStrike" dirty="0" err="1">
                <a:effectLst/>
                <a:latin typeface="Consolas" panose="020B0609020204030204" pitchFamily="49" charset="0"/>
              </a:rPr>
              <a:t>addq</a:t>
            </a:r>
            <a:r>
              <a:rPr lang="en-US" b="0" i="0" u="none" strike="noStrike" dirty="0">
                <a:effectLst/>
                <a:latin typeface="Consolas" panose="020B0609020204030204" pitchFamily="49" charset="0"/>
              </a:rPr>
              <a:t>    $8, %</a:t>
            </a:r>
            <a:r>
              <a:rPr lang="en-US" b="0" i="0" u="none" strike="noStrike" dirty="0" err="1">
                <a:effectLst/>
                <a:latin typeface="Consolas" panose="020B0609020204030204" pitchFamily="49" charset="0"/>
              </a:rPr>
              <a:t>rsp</a:t>
            </a:r>
            <a:endParaRPr lang="en-US" b="0" i="0" u="none" strike="noStrike" dirty="0">
              <a:effectLst/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r>
              <a:rPr lang="en-US" b="0" i="0" u="none" strike="noStrike" dirty="0">
                <a:effectLst/>
                <a:latin typeface="Consolas" panose="020B0609020204030204" pitchFamily="49" charset="0"/>
              </a:rPr>
              <a:t>     </a:t>
            </a:r>
            <a:r>
              <a:rPr lang="en-US" b="0" i="0" u="none" strike="noStrike" dirty="0" err="1">
                <a:effectLst/>
                <a:latin typeface="Consolas" panose="020B0609020204030204" pitchFamily="49" charset="0"/>
              </a:rPr>
              <a:t>addl</a:t>
            </a:r>
            <a:r>
              <a:rPr lang="en-US" b="0" i="0" u="none" strike="noStrike" dirty="0">
                <a:effectLst/>
                <a:latin typeface="Consolas" panose="020B0609020204030204" pitchFamily="49" charset="0"/>
              </a:rPr>
              <a:t>    $4, %</a:t>
            </a:r>
            <a:r>
              <a:rPr lang="en-US" b="0" i="0" u="none" strike="noStrike" dirty="0" err="1">
                <a:effectLst/>
                <a:latin typeface="Consolas" panose="020B0609020204030204" pitchFamily="49" charset="0"/>
              </a:rPr>
              <a:t>eax</a:t>
            </a:r>
            <a:endParaRPr lang="en-US" b="0" i="0" u="none" strike="noStrike" dirty="0">
              <a:effectLst/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r>
              <a:rPr lang="en-US" b="0" i="0" u="none" strike="noStrike" dirty="0">
                <a:effectLst/>
                <a:latin typeface="Consolas" panose="020B0609020204030204" pitchFamily="49" charset="0"/>
              </a:rPr>
              <a:t>     ret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A556CC-5A16-C55B-104D-003862A76A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29</a:t>
            </a:fld>
            <a:endParaRPr lang="en"/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8D59191E-03E7-1E6A-BA0D-8C14669682D3}"/>
              </a:ext>
            </a:extLst>
          </p:cNvPr>
          <p:cNvSpPr/>
          <p:nvPr/>
        </p:nvSpPr>
        <p:spPr>
          <a:xfrm>
            <a:off x="6606953" y="1602911"/>
            <a:ext cx="1695927" cy="572700"/>
          </a:xfrm>
          <a:prstGeom prst="wedgeRoundRectCallout">
            <a:avLst>
              <a:gd name="adj1" fmla="val -54348"/>
              <a:gd name="adj2" fmla="val 163278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Absolute 32-bit Address of “x”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ED75BEF3-06C2-65B5-F659-1AA22444A463}"/>
              </a:ext>
            </a:extLst>
          </p:cNvPr>
          <p:cNvSpPr/>
          <p:nvPr/>
        </p:nvSpPr>
        <p:spPr>
          <a:xfrm>
            <a:off x="6332674" y="3944402"/>
            <a:ext cx="2035083" cy="572700"/>
          </a:xfrm>
          <a:prstGeom prst="wedgeRoundRectCallout">
            <a:avLst>
              <a:gd name="adj1" fmla="val -42015"/>
              <a:gd name="adj2" fmla="val -183348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32-bit PC-relative</a:t>
            </a:r>
          </a:p>
          <a:p>
            <a:pPr algn="ctr"/>
            <a:r>
              <a:rPr lang="en-US" sz="1600" dirty="0"/>
              <a:t>Branch</a:t>
            </a:r>
          </a:p>
        </p:txBody>
      </p:sp>
    </p:spTree>
    <p:extLst>
      <p:ext uri="{BB962C8B-B14F-4D97-AF65-F5344CB8AC3E}">
        <p14:creationId xmlns:p14="http://schemas.microsoft.com/office/powerpoint/2010/main" val="379521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1FE59-B31E-411F-0516-4E3B6DFDF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Problem: Mapping Symbols to Addresses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4EC0800-D16E-ABF6-183D-5227F85AB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1354"/>
            <a:ext cx="7886700" cy="1104637"/>
          </a:xfrm>
        </p:spPr>
        <p:txBody>
          <a:bodyPr/>
          <a:lstStyle/>
          <a:p>
            <a:r>
              <a:rPr lang="en-US" dirty="0"/>
              <a:t>Source code refers to functions and data objects by symbol names</a:t>
            </a:r>
          </a:p>
          <a:p>
            <a:r>
              <a:rPr lang="en-US" dirty="0"/>
              <a:t>Machine code refers to functions and data by addresses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2AEF23-7DC7-2787-8C8E-F940550F7E50}"/>
              </a:ext>
            </a:extLst>
          </p:cNvPr>
          <p:cNvSpPr txBox="1"/>
          <p:nvPr/>
        </p:nvSpPr>
        <p:spPr>
          <a:xfrm>
            <a:off x="628650" y="2625991"/>
            <a:ext cx="36927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#include &lt;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stdio.h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int main(void)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(“hello world\n”);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return (0);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ACFE4EA-EB1B-3616-E6F0-B7168EFDE2D7}"/>
              </a:ext>
            </a:extLst>
          </p:cNvPr>
          <p:cNvGrpSpPr/>
          <p:nvPr/>
        </p:nvGrpSpPr>
        <p:grpSpPr>
          <a:xfrm>
            <a:off x="6035040" y="2289408"/>
            <a:ext cx="1775810" cy="2713635"/>
            <a:chOff x="6022848" y="2553772"/>
            <a:chExt cx="1775810" cy="271363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1345D0C-0E1D-2AB5-5FB2-DB85C33EC671}"/>
                </a:ext>
              </a:extLst>
            </p:cNvPr>
            <p:cNvSpPr/>
            <p:nvPr/>
          </p:nvSpPr>
          <p:spPr>
            <a:xfrm>
              <a:off x="6479930" y="4067079"/>
              <a:ext cx="861647" cy="101566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main()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E857707-79B6-2C5B-FD6E-8EDC701410DC}"/>
                </a:ext>
              </a:extLst>
            </p:cNvPr>
            <p:cNvSpPr/>
            <p:nvPr/>
          </p:nvSpPr>
          <p:spPr>
            <a:xfrm>
              <a:off x="6479929" y="2738438"/>
              <a:ext cx="861647" cy="101566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printf</a:t>
              </a:r>
              <a:r>
                <a:rPr lang="en-US" dirty="0"/>
                <a:t>()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74C61A3-B316-6E24-86C4-4116E6B9C7B4}"/>
                </a:ext>
              </a:extLst>
            </p:cNvPr>
            <p:cNvSpPr/>
            <p:nvPr/>
          </p:nvSpPr>
          <p:spPr>
            <a:xfrm>
              <a:off x="6479930" y="3754100"/>
              <a:ext cx="861647" cy="312979"/>
            </a:xfrm>
            <a:prstGeom prst="rect">
              <a:avLst/>
            </a:prstGeom>
            <a:pattFill prst="wdUpDiag">
              <a:fgClr>
                <a:schemeClr val="dk1"/>
              </a:fgClr>
              <a:bgClr>
                <a:schemeClr val="bg1"/>
              </a:bgClr>
            </a:patt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Curved Right Arrow 37">
              <a:extLst>
                <a:ext uri="{FF2B5EF4-FFF2-40B4-BE49-F238E27FC236}">
                  <a16:creationId xmlns:a16="http://schemas.microsoft.com/office/drawing/2014/main" id="{B8ADBE0B-2E0C-DFD8-7DBC-C806DBC8DA4B}"/>
                </a:ext>
              </a:extLst>
            </p:cNvPr>
            <p:cNvSpPr/>
            <p:nvPr/>
          </p:nvSpPr>
          <p:spPr>
            <a:xfrm flipV="1">
              <a:off x="6022848" y="3655653"/>
              <a:ext cx="457081" cy="1204810"/>
            </a:xfrm>
            <a:prstGeom prst="curvedRightArrow">
              <a:avLst>
                <a:gd name="adj1" fmla="val 35842"/>
                <a:gd name="adj2" fmla="val 47311"/>
                <a:gd name="adj3" fmla="val 25000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F08D357-507C-5E80-F868-5B9A159AC9DC}"/>
                </a:ext>
              </a:extLst>
            </p:cNvPr>
            <p:cNvSpPr txBox="1"/>
            <p:nvPr/>
          </p:nvSpPr>
          <p:spPr>
            <a:xfrm>
              <a:off x="7449312" y="4898075"/>
              <a:ext cx="231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BFCEFDB-348E-5780-02C2-4A445593DB98}"/>
                </a:ext>
              </a:extLst>
            </p:cNvPr>
            <p:cNvSpPr txBox="1"/>
            <p:nvPr/>
          </p:nvSpPr>
          <p:spPr>
            <a:xfrm>
              <a:off x="7449312" y="2553772"/>
              <a:ext cx="349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407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2BAD2-930C-0FC8-5703-24724CBC5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6B83A-BF72-A85A-780E-BC2C68A2A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PIC Data and Code Access (Shared Library)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011BF4-FCC4-83A5-49BB-F0F1F329A5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3970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int bar(int *);</a:t>
            </a:r>
          </a:p>
          <a:p>
            <a:pPr marL="13970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3970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extern int x;</a:t>
            </a:r>
          </a:p>
          <a:p>
            <a:pPr marL="13970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3970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</a:p>
          <a:p>
            <a:pPr marL="13970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foo(void)</a:t>
            </a:r>
          </a:p>
          <a:p>
            <a:pPr marL="13970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13970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	return bar(&amp;x) + 4;</a:t>
            </a:r>
          </a:p>
          <a:p>
            <a:pPr marL="13970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13970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E09018-4E03-7ACE-62DE-479999069B4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139700" indent="0">
              <a:lnSpc>
                <a:spcPts val="1575"/>
              </a:lnSpc>
              <a:buNone/>
            </a:pPr>
            <a:r>
              <a:rPr lang="en-US" sz="2000" dirty="0">
                <a:latin typeface="+mn-lt"/>
              </a:rPr>
              <a:t>x</a:t>
            </a:r>
            <a:r>
              <a:rPr lang="en-US" sz="2000" b="0" i="0" u="none" strike="noStrike" dirty="0">
                <a:effectLst/>
                <a:latin typeface="+mn-lt"/>
              </a:rPr>
              <a:t>86-64 </a:t>
            </a:r>
            <a:r>
              <a:rPr lang="en-US" sz="2000" b="0" i="0" u="none" strike="noStrike" dirty="0" err="1">
                <a:effectLst/>
                <a:latin typeface="+mn-lt"/>
              </a:rPr>
              <a:t>gcc</a:t>
            </a:r>
            <a:r>
              <a:rPr lang="en-US" sz="2000" b="0" i="0" u="none" strike="noStrike" dirty="0">
                <a:effectLst/>
                <a:latin typeface="+mn-lt"/>
              </a:rPr>
              <a:t> 14.2 -O2 –</a:t>
            </a:r>
            <a:r>
              <a:rPr lang="en-US" sz="2000" b="0" i="0" u="none" strike="noStrike" dirty="0" err="1">
                <a:effectLst/>
                <a:latin typeface="+mn-lt"/>
              </a:rPr>
              <a:t>fPIC</a:t>
            </a:r>
            <a:endParaRPr lang="en-US" sz="2000" b="0" i="0" u="none" strike="noStrike" dirty="0">
              <a:effectLst/>
              <a:latin typeface="+mn-lt"/>
            </a:endParaRPr>
          </a:p>
          <a:p>
            <a:pPr marL="139700" indent="0">
              <a:lnSpc>
                <a:spcPts val="1575"/>
              </a:lnSpc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endParaRPr lang="en-US" b="0" i="0" u="none" strike="noStrike" dirty="0">
              <a:effectLst/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endParaRPr lang="en-US" b="0" i="0" u="none" strike="noStrike" dirty="0">
              <a:effectLst/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r>
              <a:rPr lang="en-US" b="0" i="0" u="none" strike="noStrike" dirty="0">
                <a:effectLst/>
                <a:latin typeface="Consolas" panose="020B0609020204030204" pitchFamily="49" charset="0"/>
              </a:rPr>
              <a:t>foo:</a:t>
            </a:r>
          </a:p>
          <a:p>
            <a:pPr marL="139700" indent="0">
              <a:lnSpc>
                <a:spcPts val="1575"/>
              </a:lnSpc>
              <a:buNone/>
            </a:pPr>
            <a:r>
              <a:rPr lang="en-US" b="0" i="0" u="none" strike="noStrike" dirty="0">
                <a:effectLst/>
                <a:latin typeface="Consolas" panose="020B0609020204030204" pitchFamily="49" charset="0"/>
              </a:rPr>
              <a:t>     </a:t>
            </a:r>
            <a:r>
              <a:rPr lang="en-US" b="0" i="0" u="none" strike="noStrike" dirty="0" err="1">
                <a:effectLst/>
                <a:latin typeface="Consolas" panose="020B0609020204030204" pitchFamily="49" charset="0"/>
              </a:rPr>
              <a:t>subq</a:t>
            </a:r>
            <a:r>
              <a:rPr lang="en-US" b="0" i="0" u="none" strike="noStrike" dirty="0">
                <a:effectLst/>
                <a:latin typeface="Consolas" panose="020B0609020204030204" pitchFamily="49" charset="0"/>
              </a:rPr>
              <a:t>    $8, %</a:t>
            </a:r>
            <a:r>
              <a:rPr lang="en-US" b="0" i="0" u="none" strike="noStrike" dirty="0" err="1">
                <a:effectLst/>
                <a:latin typeface="Consolas" panose="020B0609020204030204" pitchFamily="49" charset="0"/>
              </a:rPr>
              <a:t>rsp</a:t>
            </a:r>
            <a:endParaRPr lang="en-US" b="0" i="0" u="none" strike="noStrike" dirty="0">
              <a:effectLst/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r>
              <a:rPr lang="en-US" b="0" i="0" u="none" strike="noStrike" dirty="0">
                <a:effectLst/>
                <a:latin typeface="Consolas" panose="020B0609020204030204" pitchFamily="49" charset="0"/>
              </a:rPr>
              <a:t>     </a:t>
            </a:r>
            <a:r>
              <a:rPr lang="en-US" b="0" i="0" u="none" strike="noStrike" dirty="0" err="1">
                <a:effectLst/>
                <a:latin typeface="Consolas" panose="020B0609020204030204" pitchFamily="49" charset="0"/>
              </a:rPr>
              <a:t>movq</a:t>
            </a:r>
            <a:r>
              <a:rPr lang="en-US" b="0" i="0" u="none" strike="noStrike" dirty="0">
                <a:effectLst/>
                <a:latin typeface="Consolas" panose="020B0609020204030204" pitchFamily="49" charset="0"/>
              </a:rPr>
              <a:t>    </a:t>
            </a:r>
            <a:r>
              <a:rPr lang="en-US" b="0" i="0" u="none" strike="noStrike" dirty="0" err="1">
                <a:effectLst/>
                <a:latin typeface="Consolas" panose="020B0609020204030204" pitchFamily="49" charset="0"/>
              </a:rPr>
              <a:t>x@GOTPCREL</a:t>
            </a:r>
            <a:r>
              <a:rPr lang="en-US" b="0" i="0" u="none" strike="noStrike" dirty="0">
                <a:effectLst/>
                <a:latin typeface="Consolas" panose="020B0609020204030204" pitchFamily="49" charset="0"/>
              </a:rPr>
              <a:t>(%rip), %</a:t>
            </a:r>
            <a:r>
              <a:rPr lang="en-US" b="0" i="0" u="none" strike="noStrike" dirty="0" err="1">
                <a:effectLst/>
                <a:latin typeface="Consolas" panose="020B0609020204030204" pitchFamily="49" charset="0"/>
              </a:rPr>
              <a:t>rdi</a:t>
            </a:r>
            <a:endParaRPr lang="en-US" b="0" i="0" u="none" strike="noStrike" dirty="0">
              <a:effectLst/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r>
              <a:rPr lang="en-US" b="0" i="0" u="none" strike="noStrike" dirty="0">
                <a:effectLst/>
                <a:latin typeface="Consolas" panose="020B0609020204030204" pitchFamily="49" charset="0"/>
              </a:rPr>
              <a:t>     call    </a:t>
            </a:r>
            <a:r>
              <a:rPr lang="en-US" b="0" i="0" u="none" strike="noStrike" dirty="0" err="1">
                <a:effectLst/>
                <a:latin typeface="Consolas" panose="020B0609020204030204" pitchFamily="49" charset="0"/>
              </a:rPr>
              <a:t>bar@PLT</a:t>
            </a:r>
            <a:endParaRPr lang="en-US" b="0" i="0" u="none" strike="noStrike" dirty="0">
              <a:effectLst/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r>
              <a:rPr lang="en-US" b="0" i="0" u="none" strike="noStrike" dirty="0">
                <a:effectLst/>
                <a:latin typeface="Consolas" panose="020B0609020204030204" pitchFamily="49" charset="0"/>
              </a:rPr>
              <a:t>     </a:t>
            </a:r>
            <a:r>
              <a:rPr lang="en-US" b="0" i="0" u="none" strike="noStrike" dirty="0" err="1">
                <a:effectLst/>
                <a:latin typeface="Consolas" panose="020B0609020204030204" pitchFamily="49" charset="0"/>
              </a:rPr>
              <a:t>addq</a:t>
            </a:r>
            <a:r>
              <a:rPr lang="en-US" b="0" i="0" u="none" strike="noStrike" dirty="0">
                <a:effectLst/>
                <a:latin typeface="Consolas" panose="020B0609020204030204" pitchFamily="49" charset="0"/>
              </a:rPr>
              <a:t>    $8, %</a:t>
            </a:r>
            <a:r>
              <a:rPr lang="en-US" b="0" i="0" u="none" strike="noStrike" dirty="0" err="1">
                <a:effectLst/>
                <a:latin typeface="Consolas" panose="020B0609020204030204" pitchFamily="49" charset="0"/>
              </a:rPr>
              <a:t>rsp</a:t>
            </a:r>
            <a:endParaRPr lang="en-US" b="0" i="0" u="none" strike="noStrike" dirty="0">
              <a:effectLst/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r>
              <a:rPr lang="en-US" b="0" i="0" u="none" strike="noStrike" dirty="0">
                <a:effectLst/>
                <a:latin typeface="Consolas" panose="020B0609020204030204" pitchFamily="49" charset="0"/>
              </a:rPr>
              <a:t>     </a:t>
            </a:r>
            <a:r>
              <a:rPr lang="en-US" b="0" i="0" u="none" strike="noStrike" dirty="0" err="1">
                <a:effectLst/>
                <a:latin typeface="Consolas" panose="020B0609020204030204" pitchFamily="49" charset="0"/>
              </a:rPr>
              <a:t>addl</a:t>
            </a:r>
            <a:r>
              <a:rPr lang="en-US" b="0" i="0" u="none" strike="noStrike" dirty="0">
                <a:effectLst/>
                <a:latin typeface="Consolas" panose="020B0609020204030204" pitchFamily="49" charset="0"/>
              </a:rPr>
              <a:t>    $4, %</a:t>
            </a:r>
            <a:r>
              <a:rPr lang="en-US" b="0" i="0" u="none" strike="noStrike" dirty="0" err="1">
                <a:effectLst/>
                <a:latin typeface="Consolas" panose="020B0609020204030204" pitchFamily="49" charset="0"/>
              </a:rPr>
              <a:t>eax</a:t>
            </a:r>
            <a:endParaRPr lang="en-US" b="0" i="0" u="none" strike="noStrike" dirty="0">
              <a:effectLst/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r>
              <a:rPr lang="en-US" b="0" i="0" u="none" strike="noStrike" dirty="0">
                <a:effectLst/>
                <a:latin typeface="Consolas" panose="020B0609020204030204" pitchFamily="49" charset="0"/>
              </a:rPr>
              <a:t>     ret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5034A-20B5-F3A0-60DF-7F065882F5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30</a:t>
            </a:fld>
            <a:endParaRPr lang="en"/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B8B2FF1D-A5C1-32B9-4CC9-6A3DE230F7E3}"/>
              </a:ext>
            </a:extLst>
          </p:cNvPr>
          <p:cNvSpPr/>
          <p:nvPr/>
        </p:nvSpPr>
        <p:spPr>
          <a:xfrm>
            <a:off x="6155026" y="1400148"/>
            <a:ext cx="2317433" cy="572700"/>
          </a:xfrm>
          <a:prstGeom prst="wedgeRoundRectCallout">
            <a:avLst>
              <a:gd name="adj1" fmla="val 1898"/>
              <a:gd name="adj2" fmla="val 193437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Reads “&amp;x” from GOT via PC-relative Address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8DC791B2-CB05-93FB-5763-A0F6A7EB64C4}"/>
              </a:ext>
            </a:extLst>
          </p:cNvPr>
          <p:cNvSpPr/>
          <p:nvPr/>
        </p:nvSpPr>
        <p:spPr>
          <a:xfrm>
            <a:off x="6603288" y="3990425"/>
            <a:ext cx="1869171" cy="572700"/>
          </a:xfrm>
          <a:prstGeom prst="wedgeRoundRectCallout">
            <a:avLst>
              <a:gd name="adj1" fmla="val -38621"/>
              <a:gd name="adj2" fmla="val -180133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PC-relative Branch to PLT Stub</a:t>
            </a:r>
          </a:p>
        </p:txBody>
      </p:sp>
    </p:spTree>
    <p:extLst>
      <p:ext uri="{BB962C8B-B14F-4D97-AF65-F5344CB8AC3E}">
        <p14:creationId xmlns:p14="http://schemas.microsoft.com/office/powerpoint/2010/main" val="92994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A674E-918D-E48E-07E8-F8675E6C1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A12DA-A7EB-8FB2-82B2-573C53896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PDE Data and Code Access (Dynamic Binary)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33F452-747E-8ED6-9DD0-39BC862A48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3970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int bar(int *);</a:t>
            </a:r>
          </a:p>
          <a:p>
            <a:pPr marL="13970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3970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extern int x;</a:t>
            </a:r>
          </a:p>
          <a:p>
            <a:pPr marL="13970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3970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</a:p>
          <a:p>
            <a:pPr marL="13970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foo(void)</a:t>
            </a:r>
          </a:p>
          <a:p>
            <a:pPr marL="13970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13970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	return bar(&amp;x) + 4;</a:t>
            </a:r>
          </a:p>
          <a:p>
            <a:pPr marL="13970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13970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E437FE-6779-8061-C3CA-ADCF37262F1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39700" indent="0">
              <a:lnSpc>
                <a:spcPts val="1575"/>
              </a:lnSpc>
              <a:buNone/>
            </a:pPr>
            <a:r>
              <a:rPr lang="en-US" sz="2000" dirty="0">
                <a:latin typeface="+mn-lt"/>
              </a:rPr>
              <a:t>x</a:t>
            </a:r>
            <a:r>
              <a:rPr lang="en-US" sz="2000" b="0" i="0" u="none" strike="noStrike" dirty="0">
                <a:effectLst/>
                <a:latin typeface="+mn-lt"/>
              </a:rPr>
              <a:t>86-64 </a:t>
            </a:r>
            <a:r>
              <a:rPr lang="en-US" sz="2000" b="0" i="0" u="none" strike="noStrike" dirty="0" err="1">
                <a:effectLst/>
                <a:latin typeface="+mn-lt"/>
              </a:rPr>
              <a:t>gcc</a:t>
            </a:r>
            <a:r>
              <a:rPr lang="en-US" sz="2000" b="0" i="0" u="none" strike="noStrike" dirty="0">
                <a:effectLst/>
                <a:latin typeface="+mn-lt"/>
              </a:rPr>
              <a:t> 14.2 -O2 -</a:t>
            </a:r>
            <a:r>
              <a:rPr lang="en-US" sz="2000" b="0" i="0" u="none" strike="noStrike" dirty="0" err="1">
                <a:effectLst/>
                <a:latin typeface="+mn-lt"/>
              </a:rPr>
              <a:t>fno</a:t>
            </a:r>
            <a:r>
              <a:rPr lang="en-US" sz="2000" b="0" i="0" u="none" strike="noStrike" dirty="0">
                <a:effectLst/>
                <a:latin typeface="+mn-lt"/>
              </a:rPr>
              <a:t>-pic</a:t>
            </a:r>
          </a:p>
          <a:p>
            <a:pPr marL="139700" indent="0">
              <a:lnSpc>
                <a:spcPts val="1575"/>
              </a:lnSpc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endParaRPr lang="en-US" b="0" i="0" u="none" strike="noStrike" dirty="0">
              <a:effectLst/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endParaRPr lang="en-US" b="0" i="0" u="none" strike="noStrike" dirty="0">
              <a:effectLst/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r>
              <a:rPr lang="en-US" b="0" i="0" u="none" strike="noStrike" dirty="0">
                <a:effectLst/>
                <a:latin typeface="Consolas" panose="020B0609020204030204" pitchFamily="49" charset="0"/>
              </a:rPr>
              <a:t>foo:</a:t>
            </a:r>
          </a:p>
          <a:p>
            <a:pPr marL="139700" indent="0">
              <a:lnSpc>
                <a:spcPts val="1575"/>
              </a:lnSpc>
              <a:buNone/>
            </a:pPr>
            <a:r>
              <a:rPr lang="en-US" b="0" i="0" u="none" strike="noStrike" dirty="0">
                <a:effectLst/>
                <a:latin typeface="Consolas" panose="020B0609020204030204" pitchFamily="49" charset="0"/>
              </a:rPr>
              <a:t>     </a:t>
            </a:r>
            <a:r>
              <a:rPr lang="en-US" b="0" i="0" u="none" strike="noStrike" dirty="0" err="1">
                <a:effectLst/>
                <a:latin typeface="Consolas" panose="020B0609020204030204" pitchFamily="49" charset="0"/>
              </a:rPr>
              <a:t>subq</a:t>
            </a:r>
            <a:r>
              <a:rPr lang="en-US" b="0" i="0" u="none" strike="noStrike" dirty="0">
                <a:effectLst/>
                <a:latin typeface="Consolas" panose="020B0609020204030204" pitchFamily="49" charset="0"/>
              </a:rPr>
              <a:t>    $8, %</a:t>
            </a:r>
            <a:r>
              <a:rPr lang="en-US" b="0" i="0" u="none" strike="noStrike" dirty="0" err="1">
                <a:effectLst/>
                <a:latin typeface="Consolas" panose="020B0609020204030204" pitchFamily="49" charset="0"/>
              </a:rPr>
              <a:t>rsp</a:t>
            </a:r>
            <a:endParaRPr lang="en-US" b="0" i="0" u="none" strike="noStrike" dirty="0">
              <a:effectLst/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r>
              <a:rPr lang="en-US" b="0" i="0" u="none" strike="noStrike" dirty="0">
                <a:effectLst/>
                <a:latin typeface="Consolas" panose="020B0609020204030204" pitchFamily="49" charset="0"/>
              </a:rPr>
              <a:t>     </a:t>
            </a:r>
            <a:r>
              <a:rPr lang="en-US" b="0" i="0" u="none" strike="noStrike" dirty="0" err="1">
                <a:effectLst/>
                <a:latin typeface="Consolas" panose="020B0609020204030204" pitchFamily="49" charset="0"/>
              </a:rPr>
              <a:t>movl</a:t>
            </a:r>
            <a:r>
              <a:rPr lang="en-US" b="0" i="0" u="none" strike="noStrike" dirty="0">
                <a:effectLst/>
                <a:latin typeface="Consolas" panose="020B0609020204030204" pitchFamily="49" charset="0"/>
              </a:rPr>
              <a:t>    $x, %</a:t>
            </a:r>
            <a:r>
              <a:rPr lang="en-US" b="0" i="0" u="none" strike="noStrike" dirty="0" err="1">
                <a:effectLst/>
                <a:latin typeface="Consolas" panose="020B0609020204030204" pitchFamily="49" charset="0"/>
              </a:rPr>
              <a:t>edi</a:t>
            </a:r>
            <a:endParaRPr lang="en-US" b="0" i="0" u="none" strike="noStrike" dirty="0">
              <a:effectLst/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r>
              <a:rPr lang="en-US" b="0" i="0" u="none" strike="noStrike" dirty="0">
                <a:effectLst/>
                <a:latin typeface="Consolas" panose="020B0609020204030204" pitchFamily="49" charset="0"/>
              </a:rPr>
              <a:t>     call    bar</a:t>
            </a:r>
          </a:p>
          <a:p>
            <a:pPr marL="139700" indent="0">
              <a:lnSpc>
                <a:spcPts val="1575"/>
              </a:lnSpc>
              <a:buNone/>
            </a:pPr>
            <a:r>
              <a:rPr lang="en-US" b="0" i="0" u="none" strike="noStrike" dirty="0">
                <a:effectLst/>
                <a:latin typeface="Consolas" panose="020B0609020204030204" pitchFamily="49" charset="0"/>
              </a:rPr>
              <a:t>     </a:t>
            </a:r>
            <a:r>
              <a:rPr lang="en-US" b="0" i="0" u="none" strike="noStrike" dirty="0" err="1">
                <a:effectLst/>
                <a:latin typeface="Consolas" panose="020B0609020204030204" pitchFamily="49" charset="0"/>
              </a:rPr>
              <a:t>addq</a:t>
            </a:r>
            <a:r>
              <a:rPr lang="en-US" b="0" i="0" u="none" strike="noStrike" dirty="0">
                <a:effectLst/>
                <a:latin typeface="Consolas" panose="020B0609020204030204" pitchFamily="49" charset="0"/>
              </a:rPr>
              <a:t>    $8, %</a:t>
            </a:r>
            <a:r>
              <a:rPr lang="en-US" b="0" i="0" u="none" strike="noStrike" dirty="0" err="1">
                <a:effectLst/>
                <a:latin typeface="Consolas" panose="020B0609020204030204" pitchFamily="49" charset="0"/>
              </a:rPr>
              <a:t>rsp</a:t>
            </a:r>
            <a:endParaRPr lang="en-US" b="0" i="0" u="none" strike="noStrike" dirty="0">
              <a:effectLst/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r>
              <a:rPr lang="en-US" b="0" i="0" u="none" strike="noStrike" dirty="0">
                <a:effectLst/>
                <a:latin typeface="Consolas" panose="020B0609020204030204" pitchFamily="49" charset="0"/>
              </a:rPr>
              <a:t>     </a:t>
            </a:r>
            <a:r>
              <a:rPr lang="en-US" b="0" i="0" u="none" strike="noStrike" dirty="0" err="1">
                <a:effectLst/>
                <a:latin typeface="Consolas" panose="020B0609020204030204" pitchFamily="49" charset="0"/>
              </a:rPr>
              <a:t>addl</a:t>
            </a:r>
            <a:r>
              <a:rPr lang="en-US" b="0" i="0" u="none" strike="noStrike" dirty="0">
                <a:effectLst/>
                <a:latin typeface="Consolas" panose="020B0609020204030204" pitchFamily="49" charset="0"/>
              </a:rPr>
              <a:t>    $4, %</a:t>
            </a:r>
            <a:r>
              <a:rPr lang="en-US" b="0" i="0" u="none" strike="noStrike" dirty="0" err="1">
                <a:effectLst/>
                <a:latin typeface="Consolas" panose="020B0609020204030204" pitchFamily="49" charset="0"/>
              </a:rPr>
              <a:t>eax</a:t>
            </a:r>
            <a:endParaRPr lang="en-US" b="0" i="0" u="none" strike="noStrike" dirty="0">
              <a:effectLst/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r>
              <a:rPr lang="en-US" b="0" i="0" u="none" strike="noStrike" dirty="0">
                <a:effectLst/>
                <a:latin typeface="Consolas" panose="020B0609020204030204" pitchFamily="49" charset="0"/>
              </a:rPr>
              <a:t>     ret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B85AB-2363-3CA6-0FDB-C975D4B9AC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31</a:t>
            </a:fld>
            <a:endParaRPr lang="en"/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3ED788BC-3915-A561-9A5F-265CCD40A9E0}"/>
              </a:ext>
            </a:extLst>
          </p:cNvPr>
          <p:cNvSpPr/>
          <p:nvPr/>
        </p:nvSpPr>
        <p:spPr>
          <a:xfrm>
            <a:off x="7050882" y="1436749"/>
            <a:ext cx="1695927" cy="572700"/>
          </a:xfrm>
          <a:prstGeom prst="wedgeRoundRectCallout">
            <a:avLst>
              <a:gd name="adj1" fmla="val -80409"/>
              <a:gd name="adj2" fmla="val 18872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What if “x” is in a shared library?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EA25C45F-A0E1-3897-2C0E-B9D5F4D05E4A}"/>
              </a:ext>
            </a:extLst>
          </p:cNvPr>
          <p:cNvSpPr/>
          <p:nvPr/>
        </p:nvSpPr>
        <p:spPr>
          <a:xfrm>
            <a:off x="6923314" y="3923788"/>
            <a:ext cx="1747295" cy="572700"/>
          </a:xfrm>
          <a:prstGeom prst="wedgeRoundRectCallout">
            <a:avLst>
              <a:gd name="adj1" fmla="val -68915"/>
              <a:gd name="adj2" fmla="val -180686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What if “bar” is in a shared library?</a:t>
            </a:r>
          </a:p>
        </p:txBody>
      </p:sp>
    </p:spTree>
    <p:extLst>
      <p:ext uri="{BB962C8B-B14F-4D97-AF65-F5344CB8AC3E}">
        <p14:creationId xmlns:p14="http://schemas.microsoft.com/office/powerpoint/2010/main" val="350097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A6252C-6B8C-67CF-5CDF-5777A2B4C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PDE Dynamic Executables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6D1E14-B5CC-38CF-308B-17B217644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Q: How to handle branches to external functions in shared libraries?</a:t>
            </a:r>
          </a:p>
          <a:p>
            <a:r>
              <a:rPr lang="en-US" dirty="0"/>
              <a:t>A: PLT Stub</a:t>
            </a:r>
          </a:p>
          <a:p>
            <a:pPr lvl="1"/>
            <a:r>
              <a:rPr lang="en-US" dirty="0"/>
              <a:t>Linker rewrites target of branch to address of PLT stub</a:t>
            </a:r>
          </a:p>
          <a:p>
            <a:endParaRPr lang="en-US" dirty="0"/>
          </a:p>
          <a:p>
            <a:r>
              <a:rPr lang="en-US" dirty="0"/>
              <a:t>Q: How to handle absolute addresses for external data in shared libraries?</a:t>
            </a:r>
          </a:p>
          <a:p>
            <a:r>
              <a:rPr lang="en-US" dirty="0"/>
              <a:t>A: Copy Relocations</a:t>
            </a:r>
          </a:p>
          <a:p>
            <a:pPr lvl="1"/>
            <a:r>
              <a:rPr lang="en-US" dirty="0"/>
              <a:t>Static linker reserves space in .</a:t>
            </a:r>
            <a:r>
              <a:rPr lang="en-US" dirty="0" err="1"/>
              <a:t>bss</a:t>
            </a:r>
            <a:r>
              <a:rPr lang="en-US" dirty="0"/>
              <a:t> of executable for a copy of </a:t>
            </a:r>
            <a:r>
              <a:rPr lang="en-US" i="1" dirty="0"/>
              <a:t>x</a:t>
            </a:r>
            <a:r>
              <a:rPr lang="en-US" dirty="0"/>
              <a:t> (</a:t>
            </a:r>
            <a:r>
              <a:rPr lang="en-US" i="1" dirty="0"/>
              <a:t>x’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run-time loader copies value of </a:t>
            </a:r>
            <a:r>
              <a:rPr lang="en-US" i="1" dirty="0"/>
              <a:t>x</a:t>
            </a:r>
            <a:r>
              <a:rPr lang="en-US" dirty="0"/>
              <a:t> from shared library into </a:t>
            </a:r>
            <a:r>
              <a:rPr lang="en-US" i="1" dirty="0"/>
              <a:t>x’</a:t>
            </a:r>
          </a:p>
          <a:p>
            <a:pPr lvl="1"/>
            <a:r>
              <a:rPr lang="en-US" dirty="0"/>
              <a:t>run-time loader resolves symbol lookups for </a:t>
            </a:r>
            <a:r>
              <a:rPr lang="en-US" i="1" dirty="0"/>
              <a:t>x</a:t>
            </a:r>
            <a:r>
              <a:rPr lang="en-US" dirty="0"/>
              <a:t> to </a:t>
            </a:r>
            <a:r>
              <a:rPr lang="en-US" i="1" dirty="0"/>
              <a:t>x’</a:t>
            </a:r>
            <a:r>
              <a:rPr lang="en-US" dirty="0"/>
              <a:t> instead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76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Left Arrow 23">
            <a:extLst>
              <a:ext uri="{FF2B5EF4-FFF2-40B4-BE49-F238E27FC236}">
                <a16:creationId xmlns:a16="http://schemas.microsoft.com/office/drawing/2014/main" id="{D7352DBA-5372-1FF8-42BD-8A5D3AC029A2}"/>
              </a:ext>
            </a:extLst>
          </p:cNvPr>
          <p:cNvSpPr/>
          <p:nvPr/>
        </p:nvSpPr>
        <p:spPr>
          <a:xfrm>
            <a:off x="3414145" y="3446612"/>
            <a:ext cx="2232584" cy="175022"/>
          </a:xfrm>
          <a:prstGeom prst="leftArrow">
            <a:avLst/>
          </a:prstGeom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8C9102-3867-6BFC-7B5A-6D321B96D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Copy Relocations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1BE041-1692-54B2-B281-0E82846AA7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33</a:t>
            </a:fld>
            <a:endParaRPr lang="en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A06160F-C60C-AF66-6B6A-DE378B46575B}"/>
              </a:ext>
            </a:extLst>
          </p:cNvPr>
          <p:cNvGrpSpPr/>
          <p:nvPr/>
        </p:nvGrpSpPr>
        <p:grpSpPr>
          <a:xfrm>
            <a:off x="2149462" y="1593057"/>
            <a:ext cx="1264685" cy="2116089"/>
            <a:chOff x="1442598" y="1307306"/>
            <a:chExt cx="1264685" cy="211608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24FB176-A5A7-FF08-5327-25BC945EE2E1}"/>
                </a:ext>
              </a:extLst>
            </p:cNvPr>
            <p:cNvSpPr/>
            <p:nvPr/>
          </p:nvSpPr>
          <p:spPr>
            <a:xfrm>
              <a:off x="1442598" y="2070149"/>
              <a:ext cx="1264685" cy="100320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foo()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781E76A-D6A3-D1B5-12BA-2B380440EFF6}"/>
                </a:ext>
              </a:extLst>
            </p:cNvPr>
            <p:cNvSpPr/>
            <p:nvPr/>
          </p:nvSpPr>
          <p:spPr>
            <a:xfrm>
              <a:off x="1442598" y="3073351"/>
              <a:ext cx="1264684" cy="35004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x’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856FC7A-B4BD-443D-F1C0-58429CE6428C}"/>
                </a:ext>
              </a:extLst>
            </p:cNvPr>
            <p:cNvSpPr txBox="1"/>
            <p:nvPr/>
          </p:nvSpPr>
          <p:spPr>
            <a:xfrm>
              <a:off x="1442598" y="1307306"/>
              <a:ext cx="12646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Executable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F2810BE-CA00-42B6-9CA4-33296B6EF5AF}"/>
              </a:ext>
            </a:extLst>
          </p:cNvPr>
          <p:cNvGrpSpPr/>
          <p:nvPr/>
        </p:nvGrpSpPr>
        <p:grpSpPr>
          <a:xfrm>
            <a:off x="5563607" y="1593057"/>
            <a:ext cx="1430932" cy="2466133"/>
            <a:chOff x="4657725" y="1307306"/>
            <a:chExt cx="1430932" cy="246613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941E5C7-8060-5DDF-9812-E5BFE1D444C2}"/>
                </a:ext>
              </a:extLst>
            </p:cNvPr>
            <p:cNvSpPr/>
            <p:nvPr/>
          </p:nvSpPr>
          <p:spPr>
            <a:xfrm>
              <a:off x="4740849" y="2070149"/>
              <a:ext cx="1264685" cy="100320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1CE1BF0-C0D4-5CFB-B63A-1E08220BE82E}"/>
                </a:ext>
              </a:extLst>
            </p:cNvPr>
            <p:cNvSpPr/>
            <p:nvPr/>
          </p:nvSpPr>
          <p:spPr>
            <a:xfrm>
              <a:off x="4740849" y="3073351"/>
              <a:ext cx="1264684" cy="35004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9F134D5-9162-D5D2-8BF0-5C49AEFDC030}"/>
                </a:ext>
              </a:extLst>
            </p:cNvPr>
            <p:cNvSpPr txBox="1"/>
            <p:nvPr/>
          </p:nvSpPr>
          <p:spPr>
            <a:xfrm>
              <a:off x="4657725" y="1307306"/>
              <a:ext cx="14309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Shared Library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7E167B0-4869-0FC4-63E4-10BC490C47ED}"/>
                </a:ext>
              </a:extLst>
            </p:cNvPr>
            <p:cNvSpPr/>
            <p:nvPr/>
          </p:nvSpPr>
          <p:spPr>
            <a:xfrm>
              <a:off x="4740847" y="3423395"/>
              <a:ext cx="422030" cy="3500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DC01338-0DAB-1577-CC76-088BA021CB67}"/>
                </a:ext>
              </a:extLst>
            </p:cNvPr>
            <p:cNvSpPr/>
            <p:nvPr/>
          </p:nvSpPr>
          <p:spPr>
            <a:xfrm>
              <a:off x="5162878" y="3423395"/>
              <a:ext cx="422031" cy="3500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&amp;x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6719BC-BDFD-5475-C833-EE096553B143}"/>
                </a:ext>
              </a:extLst>
            </p:cNvPr>
            <p:cNvSpPr/>
            <p:nvPr/>
          </p:nvSpPr>
          <p:spPr>
            <a:xfrm>
              <a:off x="5584909" y="3423395"/>
              <a:ext cx="420624" cy="3500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6AD08424-0513-7168-1728-56FAEFC054B0}"/>
              </a:ext>
            </a:extLst>
          </p:cNvPr>
          <p:cNvCxnSpPr>
            <a:cxnSpLocks/>
            <a:stCxn id="13" idx="2"/>
            <a:endCxn id="6" idx="3"/>
          </p:cNvCxnSpPr>
          <p:nvPr/>
        </p:nvCxnSpPr>
        <p:spPr>
          <a:xfrm rot="5400000" flipH="1">
            <a:off x="4584428" y="2363842"/>
            <a:ext cx="525066" cy="2865631"/>
          </a:xfrm>
          <a:prstGeom prst="curvedConnector4">
            <a:avLst>
              <a:gd name="adj1" fmla="val -43537"/>
              <a:gd name="adj2" fmla="val 53682"/>
            </a:avLst>
          </a:prstGeom>
          <a:ln cap="flat">
            <a:prstDash val="dash"/>
            <a:headEnd type="none" w="med" len="med"/>
            <a:tailEnd type="stealth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A970062B-358F-FEE0-36F2-E15A3328F437}"/>
              </a:ext>
            </a:extLst>
          </p:cNvPr>
          <p:cNvSpPr/>
          <p:nvPr/>
        </p:nvSpPr>
        <p:spPr>
          <a:xfrm>
            <a:off x="2920173" y="4362303"/>
            <a:ext cx="1610264" cy="458230"/>
          </a:xfrm>
          <a:prstGeom prst="wedgeRoundRectCallout">
            <a:avLst>
              <a:gd name="adj1" fmla="val 63614"/>
              <a:gd name="adj2" fmla="val -12887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Stores Pointer in GOT</a:t>
            </a: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7697DE1F-CDB5-2113-9DE9-E2F7D8FA397B}"/>
              </a:ext>
            </a:extLst>
          </p:cNvPr>
          <p:cNvSpPr/>
          <p:nvPr/>
        </p:nvSpPr>
        <p:spPr>
          <a:xfrm>
            <a:off x="3856534" y="2281137"/>
            <a:ext cx="1430932" cy="458230"/>
          </a:xfrm>
          <a:prstGeom prst="wedgeRoundRectCallout">
            <a:avLst>
              <a:gd name="adj1" fmla="val -1357"/>
              <a:gd name="adj2" fmla="val 21566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Copies value of x to x’</a:t>
            </a:r>
          </a:p>
        </p:txBody>
      </p:sp>
      <p:sp>
        <p:nvSpPr>
          <p:cNvPr id="26" name="&quot;No&quot; Symbol 25">
            <a:extLst>
              <a:ext uri="{FF2B5EF4-FFF2-40B4-BE49-F238E27FC236}">
                <a16:creationId xmlns:a16="http://schemas.microsoft.com/office/drawing/2014/main" id="{5131745B-52EA-F3A3-79B6-CA653B41BFF4}"/>
              </a:ext>
            </a:extLst>
          </p:cNvPr>
          <p:cNvSpPr/>
          <p:nvPr/>
        </p:nvSpPr>
        <p:spPr>
          <a:xfrm>
            <a:off x="6096906" y="3359101"/>
            <a:ext cx="364331" cy="350044"/>
          </a:xfrm>
          <a:prstGeom prst="noSmoking">
            <a:avLst>
              <a:gd name="adj" fmla="val 12627"/>
            </a:avLst>
          </a:prstGeom>
          <a:solidFill>
            <a:srgbClr val="FF000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47C9D5-27D6-154A-71BD-0B800D236886}"/>
              </a:ext>
            </a:extLst>
          </p:cNvPr>
          <p:cNvSpPr txBox="1"/>
          <p:nvPr/>
        </p:nvSpPr>
        <p:spPr>
          <a:xfrm>
            <a:off x="6911415" y="3730278"/>
            <a:ext cx="58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GOT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F95C775-6E1A-94A8-F612-A8E08804B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96158" y="2390429"/>
            <a:ext cx="966313" cy="109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1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19" grpId="0" animBg="1"/>
      <p:bldP spid="19" grpId="1" animBg="1"/>
      <p:bldP spid="25" grpId="0" animBg="1"/>
      <p:bldP spid="25" grpId="1" animBg="1"/>
      <p:bldP spid="26" grpId="0" animBg="1"/>
      <p:bldP spid="2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9D767-B880-A762-EE16-C08959E1C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35B92-EFCA-2139-9802-79C993494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PDE Function Pointer (Static Binary / Library)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EF9D86-7CFB-20D7-568A-486A344046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3970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3970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#include &lt;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stdio.h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13970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3970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void foo(void)</a:t>
            </a:r>
          </a:p>
          <a:p>
            <a:pPr marL="13970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13970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("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fclose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%p\n", &amp;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fclose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13970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13970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E39216C-F707-12C8-0C84-14E3348C76D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72000" y="1438225"/>
            <a:ext cx="3999900" cy="3416400"/>
          </a:xfrm>
        </p:spPr>
        <p:txBody>
          <a:bodyPr/>
          <a:lstStyle/>
          <a:p>
            <a:pPr marL="139700" indent="0">
              <a:lnSpc>
                <a:spcPts val="1575"/>
              </a:lnSpc>
              <a:buNone/>
            </a:pPr>
            <a:r>
              <a:rPr lang="en-US" dirty="0">
                <a:latin typeface="+mn-lt"/>
              </a:rPr>
              <a:t>x</a:t>
            </a:r>
            <a:r>
              <a:rPr lang="en-US" b="0" i="0" u="none" strike="noStrike" dirty="0">
                <a:effectLst/>
                <a:latin typeface="+mn-lt"/>
              </a:rPr>
              <a:t>86-64 </a:t>
            </a:r>
            <a:r>
              <a:rPr lang="en-US" b="0" i="0" u="none" strike="noStrike" dirty="0" err="1">
                <a:effectLst/>
                <a:latin typeface="+mn-lt"/>
              </a:rPr>
              <a:t>gcc</a:t>
            </a:r>
            <a:r>
              <a:rPr lang="en-US" b="0" i="0" u="none" strike="noStrike" dirty="0">
                <a:effectLst/>
                <a:latin typeface="+mn-lt"/>
              </a:rPr>
              <a:t> 14.2 -O2 -</a:t>
            </a:r>
            <a:r>
              <a:rPr lang="en-US" b="0" i="0" u="none" strike="noStrike" dirty="0" err="1">
                <a:effectLst/>
                <a:latin typeface="+mn-lt"/>
              </a:rPr>
              <a:t>fno</a:t>
            </a:r>
            <a:r>
              <a:rPr lang="en-US" b="0" i="0" u="none" strike="noStrike" dirty="0">
                <a:effectLst/>
                <a:latin typeface="+mn-lt"/>
              </a:rPr>
              <a:t>-pic</a:t>
            </a:r>
          </a:p>
          <a:p>
            <a:pPr marL="139700" indent="0">
              <a:lnSpc>
                <a:spcPts val="1575"/>
              </a:lnSpc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endParaRPr lang="en-US" b="0" i="0" u="none" strike="noStrike" dirty="0">
              <a:effectLst/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.LC0:</a:t>
            </a:r>
          </a:p>
          <a:p>
            <a:pPr marL="139700" indent="0">
              <a:lnSpc>
                <a:spcPts val="1575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     .string "</a:t>
            </a:r>
            <a:r>
              <a:rPr lang="en-US" dirty="0" err="1">
                <a:latin typeface="Consolas" panose="020B0609020204030204" pitchFamily="49" charset="0"/>
              </a:rPr>
              <a:t>fclose</a:t>
            </a:r>
            <a:r>
              <a:rPr lang="en-US" dirty="0">
                <a:latin typeface="Consolas" panose="020B0609020204030204" pitchFamily="49" charset="0"/>
              </a:rPr>
              <a:t> = %p\n"</a:t>
            </a:r>
          </a:p>
          <a:p>
            <a:pPr marL="139700" indent="0">
              <a:lnSpc>
                <a:spcPts val="1575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foo:</a:t>
            </a:r>
          </a:p>
          <a:p>
            <a:pPr marL="139700" indent="0">
              <a:lnSpc>
                <a:spcPts val="1575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movl</a:t>
            </a:r>
            <a:r>
              <a:rPr lang="en-US" dirty="0">
                <a:latin typeface="Consolas" panose="020B0609020204030204" pitchFamily="49" charset="0"/>
              </a:rPr>
              <a:t>    $</a:t>
            </a:r>
            <a:r>
              <a:rPr lang="en-US" dirty="0" err="1">
                <a:latin typeface="Consolas" panose="020B0609020204030204" pitchFamily="49" charset="0"/>
              </a:rPr>
              <a:t>fclose</a:t>
            </a:r>
            <a:r>
              <a:rPr lang="en-US" dirty="0">
                <a:latin typeface="Consolas" panose="020B0609020204030204" pitchFamily="49" charset="0"/>
              </a:rPr>
              <a:t>, %</a:t>
            </a:r>
            <a:r>
              <a:rPr lang="en-US" dirty="0" err="1">
                <a:latin typeface="Consolas" panose="020B0609020204030204" pitchFamily="49" charset="0"/>
              </a:rPr>
              <a:t>esi</a:t>
            </a:r>
            <a:endParaRPr lang="en-US" dirty="0"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movl</a:t>
            </a:r>
            <a:r>
              <a:rPr lang="en-US" dirty="0">
                <a:latin typeface="Consolas" panose="020B0609020204030204" pitchFamily="49" charset="0"/>
              </a:rPr>
              <a:t>    $.LC0, %</a:t>
            </a:r>
            <a:r>
              <a:rPr lang="en-US" dirty="0" err="1">
                <a:latin typeface="Consolas" panose="020B0609020204030204" pitchFamily="49" charset="0"/>
              </a:rPr>
              <a:t>edi</a:t>
            </a:r>
            <a:endParaRPr lang="en-US" dirty="0"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xorl</a:t>
            </a:r>
            <a:r>
              <a:rPr lang="en-US" dirty="0">
                <a:latin typeface="Consolas" panose="020B0609020204030204" pitchFamily="49" charset="0"/>
              </a:rPr>
              <a:t>    %</a:t>
            </a:r>
            <a:r>
              <a:rPr lang="en-US" dirty="0" err="1">
                <a:latin typeface="Consolas" panose="020B0609020204030204" pitchFamily="49" charset="0"/>
              </a:rPr>
              <a:t>eax</a:t>
            </a:r>
            <a:r>
              <a:rPr lang="en-US" dirty="0">
                <a:latin typeface="Consolas" panose="020B0609020204030204" pitchFamily="49" charset="0"/>
              </a:rPr>
              <a:t>, %</a:t>
            </a:r>
            <a:r>
              <a:rPr lang="en-US" dirty="0" err="1">
                <a:latin typeface="Consolas" panose="020B0609020204030204" pitchFamily="49" charset="0"/>
              </a:rPr>
              <a:t>eax</a:t>
            </a:r>
            <a:endParaRPr lang="en-US" dirty="0"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jmp</a:t>
            </a:r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714D7-3588-4AC1-9497-3719B5B120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34</a:t>
            </a:fld>
            <a:endParaRPr lang="en"/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8DAE6CAF-6B30-0E7F-EE20-5A1764C1592F}"/>
              </a:ext>
            </a:extLst>
          </p:cNvPr>
          <p:cNvSpPr/>
          <p:nvPr/>
        </p:nvSpPr>
        <p:spPr>
          <a:xfrm>
            <a:off x="6776531" y="4042746"/>
            <a:ext cx="1695927" cy="572700"/>
          </a:xfrm>
          <a:prstGeom prst="wedgeRoundRectCallout">
            <a:avLst>
              <a:gd name="adj1" fmla="val -74285"/>
              <a:gd name="adj2" fmla="val -132790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32-bit PC-relative</a:t>
            </a:r>
          </a:p>
          <a:p>
            <a:pPr algn="ctr"/>
            <a:r>
              <a:rPr lang="en-US" sz="1600" dirty="0"/>
              <a:t>Branch</a:t>
            </a:r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6A4095B5-A9A6-0DEB-2A75-15EADFCCBF1D}"/>
              </a:ext>
            </a:extLst>
          </p:cNvPr>
          <p:cNvSpPr/>
          <p:nvPr/>
        </p:nvSpPr>
        <p:spPr>
          <a:xfrm>
            <a:off x="6776530" y="1595085"/>
            <a:ext cx="1695927" cy="572700"/>
          </a:xfrm>
          <a:prstGeom prst="wedgeRoundRectCallout">
            <a:avLst>
              <a:gd name="adj1" fmla="val -68635"/>
              <a:gd name="adj2" fmla="val 152986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Absolute Addresses</a:t>
            </a:r>
          </a:p>
        </p:txBody>
      </p:sp>
    </p:spTree>
    <p:extLst>
      <p:ext uri="{BB962C8B-B14F-4D97-AF65-F5344CB8AC3E}">
        <p14:creationId xmlns:p14="http://schemas.microsoft.com/office/powerpoint/2010/main" val="152220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F2942-F501-F831-3922-A06481722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C0F3B-0866-50F3-CC0B-49F8D91F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PIC Function Pointer (Shared Library)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C91D93-D453-05CF-25EA-F4761F0279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3970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3970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#include &lt;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stdio.h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13970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3970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void foo(void)</a:t>
            </a:r>
          </a:p>
          <a:p>
            <a:pPr marL="13970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13970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("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fclose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%p\n", &amp;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fclose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13970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13970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8E29B7-5877-CECB-4C67-74ED8DC76A1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72000" y="1438225"/>
            <a:ext cx="4260300" cy="3416400"/>
          </a:xfrm>
        </p:spPr>
        <p:txBody>
          <a:bodyPr/>
          <a:lstStyle/>
          <a:p>
            <a:pPr marL="139700" indent="0">
              <a:lnSpc>
                <a:spcPts val="1575"/>
              </a:lnSpc>
              <a:buNone/>
            </a:pPr>
            <a:r>
              <a:rPr lang="en-US" dirty="0">
                <a:latin typeface="+mn-lt"/>
              </a:rPr>
              <a:t>x</a:t>
            </a:r>
            <a:r>
              <a:rPr lang="en-US" b="0" i="0" u="none" strike="noStrike" dirty="0">
                <a:effectLst/>
                <a:latin typeface="+mn-lt"/>
              </a:rPr>
              <a:t>86-64 </a:t>
            </a:r>
            <a:r>
              <a:rPr lang="en-US" b="0" i="0" u="none" strike="noStrike" dirty="0" err="1">
                <a:effectLst/>
                <a:latin typeface="+mn-lt"/>
              </a:rPr>
              <a:t>gcc</a:t>
            </a:r>
            <a:r>
              <a:rPr lang="en-US" b="0" i="0" u="none" strike="noStrike" dirty="0">
                <a:effectLst/>
                <a:latin typeface="+mn-lt"/>
              </a:rPr>
              <a:t> 14.2 -O2 –</a:t>
            </a:r>
            <a:r>
              <a:rPr lang="en-US" b="0" i="0" u="none" strike="noStrike" dirty="0" err="1">
                <a:effectLst/>
                <a:latin typeface="+mn-lt"/>
              </a:rPr>
              <a:t>fPIC</a:t>
            </a:r>
            <a:endParaRPr lang="en-US" b="0" i="0" u="none" strike="noStrike" dirty="0">
              <a:effectLst/>
              <a:latin typeface="+mn-lt"/>
            </a:endParaRPr>
          </a:p>
          <a:p>
            <a:pPr marL="139700" indent="0">
              <a:lnSpc>
                <a:spcPts val="1575"/>
              </a:lnSpc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endParaRPr lang="en-US" b="0" i="0" u="none" strike="noStrike" dirty="0">
              <a:effectLst/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.LC0:</a:t>
            </a:r>
          </a:p>
          <a:p>
            <a:pPr marL="139700" indent="0">
              <a:lnSpc>
                <a:spcPts val="1575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     .string "</a:t>
            </a:r>
            <a:r>
              <a:rPr lang="en-US" dirty="0" err="1">
                <a:latin typeface="Consolas" panose="020B0609020204030204" pitchFamily="49" charset="0"/>
              </a:rPr>
              <a:t>fclose</a:t>
            </a:r>
            <a:r>
              <a:rPr lang="en-US" dirty="0">
                <a:latin typeface="Consolas" panose="020B0609020204030204" pitchFamily="49" charset="0"/>
              </a:rPr>
              <a:t> = %p\n"</a:t>
            </a:r>
          </a:p>
          <a:p>
            <a:pPr marL="139700" indent="0">
              <a:lnSpc>
                <a:spcPts val="1575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foo:</a:t>
            </a:r>
          </a:p>
          <a:p>
            <a:pPr marL="139700" indent="0">
              <a:lnSpc>
                <a:spcPts val="1575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movq</a:t>
            </a: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fclose@GOTPCREL</a:t>
            </a:r>
            <a:r>
              <a:rPr lang="en-US" dirty="0">
                <a:latin typeface="Consolas" panose="020B0609020204030204" pitchFamily="49" charset="0"/>
              </a:rPr>
              <a:t>(%rip), %</a:t>
            </a:r>
            <a:r>
              <a:rPr lang="en-US" dirty="0" err="1">
                <a:latin typeface="Consolas" panose="020B0609020204030204" pitchFamily="49" charset="0"/>
              </a:rPr>
              <a:t>rsi</a:t>
            </a:r>
            <a:endParaRPr lang="en-US" dirty="0"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leaq</a:t>
            </a:r>
            <a:r>
              <a:rPr lang="en-US" dirty="0">
                <a:latin typeface="Consolas" panose="020B0609020204030204" pitchFamily="49" charset="0"/>
              </a:rPr>
              <a:t>    .LC0(%rip), %</a:t>
            </a:r>
            <a:r>
              <a:rPr lang="en-US" dirty="0" err="1">
                <a:latin typeface="Consolas" panose="020B0609020204030204" pitchFamily="49" charset="0"/>
              </a:rPr>
              <a:t>rdi</a:t>
            </a:r>
            <a:endParaRPr lang="en-US" dirty="0"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xorl</a:t>
            </a:r>
            <a:r>
              <a:rPr lang="en-US" dirty="0">
                <a:latin typeface="Consolas" panose="020B0609020204030204" pitchFamily="49" charset="0"/>
              </a:rPr>
              <a:t>    %</a:t>
            </a:r>
            <a:r>
              <a:rPr lang="en-US" dirty="0" err="1">
                <a:latin typeface="Consolas" panose="020B0609020204030204" pitchFamily="49" charset="0"/>
              </a:rPr>
              <a:t>eax</a:t>
            </a:r>
            <a:r>
              <a:rPr lang="en-US" dirty="0">
                <a:latin typeface="Consolas" panose="020B0609020204030204" pitchFamily="49" charset="0"/>
              </a:rPr>
              <a:t>, %</a:t>
            </a:r>
            <a:r>
              <a:rPr lang="en-US" dirty="0" err="1">
                <a:latin typeface="Consolas" panose="020B0609020204030204" pitchFamily="49" charset="0"/>
              </a:rPr>
              <a:t>eax</a:t>
            </a:r>
            <a:endParaRPr lang="en-US" dirty="0"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jmp</a:t>
            </a:r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printf@PLT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8B03E-D111-3CEA-4EEB-B9719D7E39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35</a:t>
            </a:fld>
            <a:endParaRPr lang="en"/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A9A985D2-24FC-6C03-6678-D21CE81CEBC2}"/>
              </a:ext>
            </a:extLst>
          </p:cNvPr>
          <p:cNvSpPr/>
          <p:nvPr/>
        </p:nvSpPr>
        <p:spPr>
          <a:xfrm>
            <a:off x="6050757" y="1400148"/>
            <a:ext cx="2421702" cy="572700"/>
          </a:xfrm>
          <a:prstGeom prst="wedgeRoundRectCallout">
            <a:avLst>
              <a:gd name="adj1" fmla="val -37450"/>
              <a:gd name="adj2" fmla="val 181911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Reads “&amp;</a:t>
            </a:r>
            <a:r>
              <a:rPr lang="en-US" sz="1600" dirty="0" err="1"/>
              <a:t>fclose</a:t>
            </a:r>
            <a:r>
              <a:rPr lang="en-US" sz="1600" dirty="0"/>
              <a:t>” from GOT via PC-relative Address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B94E59B7-340A-611F-DED7-06716C048896}"/>
              </a:ext>
            </a:extLst>
          </p:cNvPr>
          <p:cNvSpPr/>
          <p:nvPr/>
        </p:nvSpPr>
        <p:spPr>
          <a:xfrm>
            <a:off x="6603288" y="3990425"/>
            <a:ext cx="1869171" cy="572700"/>
          </a:xfrm>
          <a:prstGeom prst="wedgeRoundRectCallout">
            <a:avLst>
              <a:gd name="adj1" fmla="val -62622"/>
              <a:gd name="adj2" fmla="val -125847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PC-relative Branch to PLT Stub</a:t>
            </a:r>
          </a:p>
        </p:txBody>
      </p:sp>
    </p:spTree>
    <p:extLst>
      <p:ext uri="{BB962C8B-B14F-4D97-AF65-F5344CB8AC3E}">
        <p14:creationId xmlns:p14="http://schemas.microsoft.com/office/powerpoint/2010/main" val="313891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E6432-892F-6EAD-173D-CD519FA2B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31C4F-37BF-E7CE-E297-0B5C5AF9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PDE Function Pointer (Dynamic Binary)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92E2AD-FCAF-8E10-C89B-65A2CF34CE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3970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3970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#include &lt;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stdio.h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13970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3970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void foo(void)</a:t>
            </a:r>
          </a:p>
          <a:p>
            <a:pPr marL="13970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13970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("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fclose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%p\n", &amp;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fclose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13970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13970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F1F21F-7C61-35E2-CF51-CA61B142B66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72000" y="1438225"/>
            <a:ext cx="3999900" cy="3416400"/>
          </a:xfrm>
        </p:spPr>
        <p:txBody>
          <a:bodyPr/>
          <a:lstStyle/>
          <a:p>
            <a:pPr marL="139700" indent="0">
              <a:lnSpc>
                <a:spcPts val="1575"/>
              </a:lnSpc>
              <a:buNone/>
            </a:pPr>
            <a:r>
              <a:rPr lang="en-US" dirty="0">
                <a:latin typeface="+mn-lt"/>
              </a:rPr>
              <a:t>x</a:t>
            </a:r>
            <a:r>
              <a:rPr lang="en-US" b="0" i="0" u="none" strike="noStrike" dirty="0">
                <a:effectLst/>
                <a:latin typeface="+mn-lt"/>
              </a:rPr>
              <a:t>86-64 </a:t>
            </a:r>
            <a:r>
              <a:rPr lang="en-US" b="0" i="0" u="none" strike="noStrike" dirty="0" err="1">
                <a:effectLst/>
                <a:latin typeface="+mn-lt"/>
              </a:rPr>
              <a:t>gcc</a:t>
            </a:r>
            <a:r>
              <a:rPr lang="en-US" b="0" i="0" u="none" strike="noStrike" dirty="0">
                <a:effectLst/>
                <a:latin typeface="+mn-lt"/>
              </a:rPr>
              <a:t> 14.2 -O2 -</a:t>
            </a:r>
            <a:r>
              <a:rPr lang="en-US" b="0" i="0" u="none" strike="noStrike" dirty="0" err="1">
                <a:effectLst/>
                <a:latin typeface="+mn-lt"/>
              </a:rPr>
              <a:t>fno</a:t>
            </a:r>
            <a:r>
              <a:rPr lang="en-US" b="0" i="0" u="none" strike="noStrike" dirty="0">
                <a:effectLst/>
                <a:latin typeface="+mn-lt"/>
              </a:rPr>
              <a:t>-pic</a:t>
            </a:r>
          </a:p>
          <a:p>
            <a:pPr marL="139700" indent="0">
              <a:lnSpc>
                <a:spcPts val="1575"/>
              </a:lnSpc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endParaRPr lang="en-US" b="0" i="0" u="none" strike="noStrike" dirty="0">
              <a:effectLst/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.LC0:</a:t>
            </a:r>
          </a:p>
          <a:p>
            <a:pPr marL="139700" indent="0">
              <a:lnSpc>
                <a:spcPts val="1575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     .string "</a:t>
            </a:r>
            <a:r>
              <a:rPr lang="en-US" dirty="0" err="1">
                <a:latin typeface="Consolas" panose="020B0609020204030204" pitchFamily="49" charset="0"/>
              </a:rPr>
              <a:t>fclose</a:t>
            </a:r>
            <a:r>
              <a:rPr lang="en-US" dirty="0">
                <a:latin typeface="Consolas" panose="020B0609020204030204" pitchFamily="49" charset="0"/>
              </a:rPr>
              <a:t> = %p\n"</a:t>
            </a:r>
          </a:p>
          <a:p>
            <a:pPr marL="139700" indent="0">
              <a:lnSpc>
                <a:spcPts val="1575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foo:</a:t>
            </a:r>
          </a:p>
          <a:p>
            <a:pPr marL="139700" indent="0">
              <a:lnSpc>
                <a:spcPts val="1575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movl</a:t>
            </a:r>
            <a:r>
              <a:rPr lang="en-US" dirty="0">
                <a:latin typeface="Consolas" panose="020B0609020204030204" pitchFamily="49" charset="0"/>
              </a:rPr>
              <a:t>    $</a:t>
            </a:r>
            <a:r>
              <a:rPr lang="en-US" dirty="0" err="1">
                <a:latin typeface="Consolas" panose="020B0609020204030204" pitchFamily="49" charset="0"/>
              </a:rPr>
              <a:t>fclose</a:t>
            </a:r>
            <a:r>
              <a:rPr lang="en-US" dirty="0">
                <a:latin typeface="Consolas" panose="020B0609020204030204" pitchFamily="49" charset="0"/>
              </a:rPr>
              <a:t>, %</a:t>
            </a:r>
            <a:r>
              <a:rPr lang="en-US" dirty="0" err="1">
                <a:latin typeface="Consolas" panose="020B0609020204030204" pitchFamily="49" charset="0"/>
              </a:rPr>
              <a:t>esi</a:t>
            </a:r>
            <a:endParaRPr lang="en-US" dirty="0"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movl</a:t>
            </a:r>
            <a:r>
              <a:rPr lang="en-US" dirty="0">
                <a:latin typeface="Consolas" panose="020B0609020204030204" pitchFamily="49" charset="0"/>
              </a:rPr>
              <a:t>    $.LC0, %</a:t>
            </a:r>
            <a:r>
              <a:rPr lang="en-US" dirty="0" err="1">
                <a:latin typeface="Consolas" panose="020B0609020204030204" pitchFamily="49" charset="0"/>
              </a:rPr>
              <a:t>edi</a:t>
            </a:r>
            <a:endParaRPr lang="en-US" dirty="0"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xorl</a:t>
            </a:r>
            <a:r>
              <a:rPr lang="en-US" dirty="0">
                <a:latin typeface="Consolas" panose="020B0609020204030204" pitchFamily="49" charset="0"/>
              </a:rPr>
              <a:t>    %</a:t>
            </a:r>
            <a:r>
              <a:rPr lang="en-US" dirty="0" err="1">
                <a:latin typeface="Consolas" panose="020B0609020204030204" pitchFamily="49" charset="0"/>
              </a:rPr>
              <a:t>eax</a:t>
            </a:r>
            <a:r>
              <a:rPr lang="en-US" dirty="0">
                <a:latin typeface="Consolas" panose="020B0609020204030204" pitchFamily="49" charset="0"/>
              </a:rPr>
              <a:t>, %</a:t>
            </a:r>
            <a:r>
              <a:rPr lang="en-US" dirty="0" err="1">
                <a:latin typeface="Consolas" panose="020B0609020204030204" pitchFamily="49" charset="0"/>
              </a:rPr>
              <a:t>eax</a:t>
            </a:r>
            <a:endParaRPr lang="en-US" dirty="0"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jmp</a:t>
            </a:r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BF0FF-A004-25AB-44F1-0284EC0DA2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36</a:t>
            </a:fld>
            <a:endParaRPr lang="en"/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9016F399-B221-9206-D0DD-ACB5C924D039}"/>
              </a:ext>
            </a:extLst>
          </p:cNvPr>
          <p:cNvSpPr/>
          <p:nvPr/>
        </p:nvSpPr>
        <p:spPr>
          <a:xfrm>
            <a:off x="6279357" y="1595085"/>
            <a:ext cx="2193100" cy="572700"/>
          </a:xfrm>
          <a:prstGeom prst="wedgeRoundRectCallout">
            <a:avLst>
              <a:gd name="adj1" fmla="val -42299"/>
              <a:gd name="adj2" fmla="val 14924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What absolute address to use for “&amp;</a:t>
            </a:r>
            <a:r>
              <a:rPr lang="en-US" sz="1600" dirty="0" err="1"/>
              <a:t>fclose</a:t>
            </a:r>
            <a:r>
              <a:rPr lang="en-US" sz="1600" dirty="0"/>
              <a:t>”?</a:t>
            </a:r>
          </a:p>
        </p:txBody>
      </p:sp>
    </p:spTree>
    <p:extLst>
      <p:ext uri="{BB962C8B-B14F-4D97-AF65-F5344CB8AC3E}">
        <p14:creationId xmlns:p14="http://schemas.microsoft.com/office/powerpoint/2010/main" val="108858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25593BC-7908-C16D-F716-A585AF713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Canonical PLT Entries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858726-5ACA-9FDC-AD31-666A12F1C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Q: What absolute address (fixed at link time) can we use for an external function pointer?</a:t>
            </a:r>
          </a:p>
          <a:p>
            <a:r>
              <a:rPr lang="en-US" dirty="0"/>
              <a:t>A: Address of the PLT stub for that function in the executable.</a:t>
            </a:r>
          </a:p>
          <a:p>
            <a:endParaRPr lang="en-US" dirty="0"/>
          </a:p>
          <a:p>
            <a:r>
              <a:rPr lang="en-US" dirty="0"/>
              <a:t>Q: How to handle C’s requirement that all function pointers to the same function compare equal?</a:t>
            </a:r>
          </a:p>
          <a:p>
            <a:r>
              <a:rPr lang="en-US" dirty="0"/>
              <a:t>A: All other data pointers to the function have to use the address of the PLT stub in the executable.</a:t>
            </a:r>
          </a:p>
          <a:p>
            <a:endParaRPr lang="en-US" dirty="0"/>
          </a:p>
          <a:p>
            <a:r>
              <a:rPr lang="en-US" dirty="0"/>
              <a:t>Copy Relocations for Function Pointers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D5626-3A7B-E8A2-DD8B-4FF63626A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5244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872B9-33F1-30E6-EFA1-2042CBC9F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8D624-5419-B0CC-D3F5-E62D2522C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Canonical PLT Entries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39775-71E3-6B30-5F66-7334C06FC9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38</a:t>
            </a:fld>
            <a:endParaRPr lang="en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76EB639-B49C-8641-A562-2E3C27F04131}"/>
              </a:ext>
            </a:extLst>
          </p:cNvPr>
          <p:cNvGrpSpPr/>
          <p:nvPr/>
        </p:nvGrpSpPr>
        <p:grpSpPr>
          <a:xfrm>
            <a:off x="2149462" y="1593057"/>
            <a:ext cx="1264685" cy="2116089"/>
            <a:chOff x="1442598" y="1307306"/>
            <a:chExt cx="1264685" cy="211608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EFC62E-23FC-0A49-3F11-1CF0025890B6}"/>
                </a:ext>
              </a:extLst>
            </p:cNvPr>
            <p:cNvSpPr/>
            <p:nvPr/>
          </p:nvSpPr>
          <p:spPr>
            <a:xfrm>
              <a:off x="1442598" y="2070149"/>
              <a:ext cx="1264685" cy="100320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foo()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78815D7-2DBA-E9E6-D54D-7EFE39160CEF}"/>
                </a:ext>
              </a:extLst>
            </p:cNvPr>
            <p:cNvSpPr/>
            <p:nvPr/>
          </p:nvSpPr>
          <p:spPr>
            <a:xfrm>
              <a:off x="1442598" y="3073351"/>
              <a:ext cx="1264684" cy="35004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fclose@plt</a:t>
              </a:r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BD3080F-D1E7-9C0A-4367-D8A68F070029}"/>
                </a:ext>
              </a:extLst>
            </p:cNvPr>
            <p:cNvSpPr txBox="1"/>
            <p:nvPr/>
          </p:nvSpPr>
          <p:spPr>
            <a:xfrm>
              <a:off x="1442598" y="1307306"/>
              <a:ext cx="12646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Executable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DB2D5A4-EF2C-6602-0D7F-DDEAB8F678EB}"/>
              </a:ext>
            </a:extLst>
          </p:cNvPr>
          <p:cNvGrpSpPr/>
          <p:nvPr/>
        </p:nvGrpSpPr>
        <p:grpSpPr>
          <a:xfrm>
            <a:off x="5563607" y="1593057"/>
            <a:ext cx="1430932" cy="2116089"/>
            <a:chOff x="4657725" y="1307306"/>
            <a:chExt cx="1430932" cy="211608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48520A8-0D44-239F-7448-A2B1A7424512}"/>
                </a:ext>
              </a:extLst>
            </p:cNvPr>
            <p:cNvSpPr/>
            <p:nvPr/>
          </p:nvSpPr>
          <p:spPr>
            <a:xfrm>
              <a:off x="4740849" y="2070149"/>
              <a:ext cx="1264685" cy="100320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fclose</a:t>
              </a:r>
              <a:r>
                <a:rPr lang="en-US" dirty="0"/>
                <a:t>()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FDA28B6-A52C-E04C-725B-9D4B4BFC4C56}"/>
                </a:ext>
              </a:extLst>
            </p:cNvPr>
            <p:cNvSpPr txBox="1"/>
            <p:nvPr/>
          </p:nvSpPr>
          <p:spPr>
            <a:xfrm>
              <a:off x="4657725" y="1307306"/>
              <a:ext cx="14309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libc</a:t>
              </a:r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F5C2540-BC14-0400-457E-24A008898852}"/>
                </a:ext>
              </a:extLst>
            </p:cNvPr>
            <p:cNvSpPr/>
            <p:nvPr/>
          </p:nvSpPr>
          <p:spPr>
            <a:xfrm>
              <a:off x="4740849" y="3073351"/>
              <a:ext cx="1264684" cy="3500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&amp;</a:t>
              </a:r>
              <a:r>
                <a:rPr lang="en-US" dirty="0" err="1"/>
                <a:t>fclose</a:t>
              </a:r>
              <a:endParaRPr lang="en-US" dirty="0"/>
            </a:p>
          </p:txBody>
        </p:sp>
      </p:grp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6A5F116F-1158-9B33-62C6-F1543866BDC4}"/>
              </a:ext>
            </a:extLst>
          </p:cNvPr>
          <p:cNvCxnSpPr>
            <a:cxnSpLocks/>
            <a:stCxn id="13" idx="2"/>
            <a:endCxn id="6" idx="3"/>
          </p:cNvCxnSpPr>
          <p:nvPr/>
        </p:nvCxnSpPr>
        <p:spPr>
          <a:xfrm rot="5400000" flipH="1">
            <a:off x="4759098" y="2189170"/>
            <a:ext cx="175022" cy="2864928"/>
          </a:xfrm>
          <a:prstGeom prst="curvedConnector4">
            <a:avLst>
              <a:gd name="adj1" fmla="val -130612"/>
              <a:gd name="adj2" fmla="val 61036"/>
            </a:avLst>
          </a:prstGeom>
          <a:ln cap="flat">
            <a:prstDash val="dash"/>
            <a:headEnd type="none" w="med" len="med"/>
            <a:tailEnd type="stealth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2CC01972-C310-E345-CCA7-D43ABA0DEEDD}"/>
              </a:ext>
            </a:extLst>
          </p:cNvPr>
          <p:cNvSpPr/>
          <p:nvPr/>
        </p:nvSpPr>
        <p:spPr>
          <a:xfrm>
            <a:off x="2920173" y="4362303"/>
            <a:ext cx="1610264" cy="458230"/>
          </a:xfrm>
          <a:prstGeom prst="wedgeRoundRectCallout">
            <a:avLst>
              <a:gd name="adj1" fmla="val 57544"/>
              <a:gd name="adj2" fmla="val -157130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Stores Pointer in GOT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DB0272-C6F8-6865-C788-F0A5A52ED252}"/>
              </a:ext>
            </a:extLst>
          </p:cNvPr>
          <p:cNvSpPr txBox="1"/>
          <p:nvPr/>
        </p:nvSpPr>
        <p:spPr>
          <a:xfrm>
            <a:off x="6898715" y="3386337"/>
            <a:ext cx="58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GOT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F3DE1A4-144A-F8DD-11AA-F0539C98E5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flipH="1">
            <a:off x="7396158" y="2397631"/>
            <a:ext cx="966313" cy="108260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BF85B64-603E-ECAE-D15F-DC28D3DF889F}"/>
              </a:ext>
            </a:extLst>
          </p:cNvPr>
          <p:cNvSpPr/>
          <p:nvPr/>
        </p:nvSpPr>
        <p:spPr>
          <a:xfrm>
            <a:off x="2149461" y="3705921"/>
            <a:ext cx="1264684" cy="3500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&amp;</a:t>
            </a:r>
            <a:r>
              <a:rPr lang="en-US" dirty="0" err="1"/>
              <a:t>fclose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6F8586-E9AD-28C5-22D8-BE7C18FE7924}"/>
              </a:ext>
            </a:extLst>
          </p:cNvPr>
          <p:cNvSpPr txBox="1"/>
          <p:nvPr/>
        </p:nvSpPr>
        <p:spPr>
          <a:xfrm>
            <a:off x="897477" y="3735141"/>
            <a:ext cx="951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PLT GOT</a:t>
            </a:r>
          </a:p>
        </p:txBody>
      </p: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C6CEDFAE-5155-9AAA-3B84-8F053807D3B0}"/>
              </a:ext>
            </a:extLst>
          </p:cNvPr>
          <p:cNvCxnSpPr>
            <a:cxnSpLocks/>
            <a:stCxn id="15" idx="3"/>
            <a:endCxn id="8" idx="1"/>
          </p:cNvCxnSpPr>
          <p:nvPr/>
        </p:nvCxnSpPr>
        <p:spPr>
          <a:xfrm flipV="1">
            <a:off x="3414145" y="2857501"/>
            <a:ext cx="2232586" cy="1023443"/>
          </a:xfrm>
          <a:prstGeom prst="curvedConnector3">
            <a:avLst>
              <a:gd name="adj1" fmla="val 50000"/>
            </a:avLst>
          </a:prstGeom>
          <a:ln cap="flat">
            <a:prstDash val="dash"/>
            <a:headEnd type="none" w="med" len="med"/>
            <a:tailEnd type="stealth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0484B299-344C-3203-6BC4-DF709A7BDC93}"/>
              </a:ext>
            </a:extLst>
          </p:cNvPr>
          <p:cNvCxnSpPr>
            <a:cxnSpLocks/>
            <a:stCxn id="6" idx="1"/>
            <a:endCxn id="15" idx="1"/>
          </p:cNvCxnSpPr>
          <p:nvPr/>
        </p:nvCxnSpPr>
        <p:spPr>
          <a:xfrm rot="10800000" flipV="1">
            <a:off x="2149461" y="3534123"/>
            <a:ext cx="12700" cy="346820"/>
          </a:xfrm>
          <a:prstGeom prst="curvedConnector3">
            <a:avLst>
              <a:gd name="adj1" fmla="val 1800000"/>
            </a:avLst>
          </a:prstGeom>
          <a:ln cap="flat">
            <a:solidFill>
              <a:schemeClr val="accent2"/>
            </a:solidFill>
            <a:prstDash val="solid"/>
            <a:headEnd type="none" w="med" len="med"/>
            <a:tailEnd type="stealth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" name="Rounded Rectangular Callout 31">
            <a:extLst>
              <a:ext uri="{FF2B5EF4-FFF2-40B4-BE49-F238E27FC236}">
                <a16:creationId xmlns:a16="http://schemas.microsoft.com/office/drawing/2014/main" id="{54164D7C-D802-E9D8-B431-9D883ECD7D0C}"/>
              </a:ext>
            </a:extLst>
          </p:cNvPr>
          <p:cNvSpPr/>
          <p:nvPr/>
        </p:nvSpPr>
        <p:spPr>
          <a:xfrm>
            <a:off x="3665505" y="2031027"/>
            <a:ext cx="1610264" cy="458230"/>
          </a:xfrm>
          <a:prstGeom prst="wedgeRoundRectCallout">
            <a:avLst>
              <a:gd name="adj1" fmla="val -40198"/>
              <a:gd name="adj2" fmla="val 335708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Stores Pointer in PLT GOT</a:t>
            </a:r>
          </a:p>
        </p:txBody>
      </p:sp>
    </p:spTree>
    <p:extLst>
      <p:ext uri="{BB962C8B-B14F-4D97-AF65-F5344CB8AC3E}">
        <p14:creationId xmlns:p14="http://schemas.microsoft.com/office/powerpoint/2010/main" val="410008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7" grpId="0"/>
      <p:bldP spid="32" grpId="0" animBg="1"/>
      <p:bldP spid="32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2B2E8-5ADC-26BE-0382-29B311933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about PIE?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0F0B2-A010-FE8C-3FCE-FE06A29B6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fPIE</a:t>
            </a:r>
            <a:r>
              <a:rPr lang="en-US" dirty="0"/>
              <a:t> uses GOT indirection for data variables on clang (but not GCC!)</a:t>
            </a:r>
          </a:p>
          <a:p>
            <a:pPr lvl="1"/>
            <a:r>
              <a:rPr lang="en-US" dirty="0"/>
              <a:t>No copy relocations for clang</a:t>
            </a:r>
          </a:p>
          <a:p>
            <a:endParaRPr lang="en-US" dirty="0"/>
          </a:p>
          <a:p>
            <a:r>
              <a:rPr lang="en-US" dirty="0"/>
              <a:t>-</a:t>
            </a:r>
            <a:r>
              <a:rPr lang="en-US" dirty="0" err="1"/>
              <a:t>fPIE</a:t>
            </a:r>
            <a:r>
              <a:rPr lang="en-US" dirty="0"/>
              <a:t> uses GOT indirection for function pointers on both GCC and clang</a:t>
            </a:r>
          </a:p>
          <a:p>
            <a:pPr lvl="1"/>
            <a:r>
              <a:rPr lang="en-US" dirty="0"/>
              <a:t>No canonical PLT entries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3999B-5779-278A-2DAD-7BFB9994A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0997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E1C97-E90B-45B1-626C-3E0D8FDAB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definitions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A9B74-8839-CA2F-1324-C72811439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/>
              <a:t>compiler</a:t>
            </a:r>
            <a:r>
              <a:rPr lang="en-US" dirty="0"/>
              <a:t> translates source code from one language into another</a:t>
            </a:r>
          </a:p>
          <a:p>
            <a:pPr lvl="1"/>
            <a:r>
              <a:rPr lang="en-US" dirty="0"/>
              <a:t>Often the second language is assembly</a:t>
            </a:r>
          </a:p>
          <a:p>
            <a:pPr lvl="1"/>
            <a:r>
              <a:rPr lang="en-US" dirty="0"/>
              <a:t>clang, </a:t>
            </a:r>
            <a:r>
              <a:rPr lang="en-US" dirty="0" err="1"/>
              <a:t>gcc</a:t>
            </a:r>
            <a:endParaRPr lang="en-US" dirty="0"/>
          </a:p>
          <a:p>
            <a:endParaRPr lang="en-US" dirty="0"/>
          </a:p>
          <a:p>
            <a:r>
              <a:rPr lang="en-US" dirty="0"/>
              <a:t>An </a:t>
            </a:r>
            <a:r>
              <a:rPr lang="en-US" b="1" dirty="0"/>
              <a:t>assembler</a:t>
            </a:r>
            <a:r>
              <a:rPr lang="en-US" dirty="0"/>
              <a:t> generates </a:t>
            </a:r>
            <a:r>
              <a:rPr lang="en-US" b="1" dirty="0"/>
              <a:t>object files</a:t>
            </a:r>
            <a:r>
              <a:rPr lang="en-US" dirty="0"/>
              <a:t> containing machine code and initial data values</a:t>
            </a:r>
          </a:p>
          <a:p>
            <a:pPr lvl="1"/>
            <a:r>
              <a:rPr lang="en-US" dirty="0"/>
              <a:t>Object files are generally split into sections where each section holds a single type of data</a:t>
            </a:r>
          </a:p>
          <a:p>
            <a:pPr lvl="1"/>
            <a:r>
              <a:rPr lang="en-US" dirty="0"/>
              <a:t>clang, as</a:t>
            </a:r>
          </a:p>
        </p:txBody>
      </p:sp>
    </p:spTree>
    <p:extLst>
      <p:ext uri="{BB962C8B-B14F-4D97-AF65-F5344CB8AC3E}">
        <p14:creationId xmlns:p14="http://schemas.microsoft.com/office/powerpoint/2010/main" val="289768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899C2D-8FC5-70BA-CA22-8BEB3514A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E9352-D890-4858-2C39-726AF1DC8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PIE Data and Code Access (Dynamic Binary) - GCC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84C979-E926-73DC-84D7-69D16C8A1A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int bar(int *);</a:t>
            </a:r>
          </a:p>
          <a:p>
            <a:pPr marL="13970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3970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extern int x;</a:t>
            </a:r>
          </a:p>
          <a:p>
            <a:pPr marL="13970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3970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</a:p>
          <a:p>
            <a:pPr marL="13970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foo(void)</a:t>
            </a:r>
          </a:p>
          <a:p>
            <a:pPr marL="13970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13970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return bar(&amp;x) + 4;</a:t>
            </a:r>
          </a:p>
          <a:p>
            <a:pPr marL="13970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13970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36B7AD-0B94-6D13-3934-42E4C227482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39700" indent="0">
              <a:lnSpc>
                <a:spcPts val="1575"/>
              </a:lnSpc>
              <a:buNone/>
            </a:pPr>
            <a:r>
              <a:rPr lang="en-US" dirty="0">
                <a:latin typeface="+mn-lt"/>
              </a:rPr>
              <a:t>x</a:t>
            </a:r>
            <a:r>
              <a:rPr lang="en-US" b="0" i="0" u="none" strike="noStrike" dirty="0">
                <a:effectLst/>
                <a:latin typeface="+mn-lt"/>
              </a:rPr>
              <a:t>86-64 </a:t>
            </a:r>
            <a:r>
              <a:rPr lang="en-US" b="0" i="0" u="none" strike="noStrike" dirty="0" err="1">
                <a:effectLst/>
                <a:latin typeface="+mn-lt"/>
              </a:rPr>
              <a:t>gcc</a:t>
            </a:r>
            <a:r>
              <a:rPr lang="en-US" b="0" i="0" u="none" strike="noStrike" dirty="0">
                <a:effectLst/>
                <a:latin typeface="+mn-lt"/>
              </a:rPr>
              <a:t> 14.2 -O2 -</a:t>
            </a:r>
            <a:r>
              <a:rPr lang="en-US" b="0" i="0" u="none" strike="noStrike" dirty="0" err="1">
                <a:effectLst/>
                <a:latin typeface="+mn-lt"/>
              </a:rPr>
              <a:t>fPIE</a:t>
            </a:r>
            <a:endParaRPr lang="en-US" b="0" i="0" u="none" strike="noStrike" dirty="0">
              <a:effectLst/>
              <a:latin typeface="+mn-lt"/>
            </a:endParaRPr>
          </a:p>
          <a:p>
            <a:pPr marL="139700" indent="0">
              <a:lnSpc>
                <a:spcPts val="1575"/>
              </a:lnSpc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endParaRPr lang="en-US" b="0" i="0" u="none" strike="noStrike" dirty="0">
              <a:effectLst/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endParaRPr lang="en-US" b="0" i="0" u="none" strike="noStrike" dirty="0">
              <a:effectLst/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r>
              <a:rPr lang="en-US" b="0" i="0" u="none" strike="noStrike" dirty="0">
                <a:effectLst/>
                <a:latin typeface="Consolas" panose="020B0609020204030204" pitchFamily="49" charset="0"/>
              </a:rPr>
              <a:t>foo:</a:t>
            </a:r>
          </a:p>
          <a:p>
            <a:pPr marL="139700" indent="0">
              <a:lnSpc>
                <a:spcPts val="1575"/>
              </a:lnSpc>
              <a:buNone/>
            </a:pPr>
            <a:r>
              <a:rPr lang="en-US" b="0" i="0" u="none" strike="noStrike" dirty="0">
                <a:effectLst/>
                <a:latin typeface="Consolas" panose="020B0609020204030204" pitchFamily="49" charset="0"/>
              </a:rPr>
              <a:t>     </a:t>
            </a:r>
            <a:r>
              <a:rPr lang="en-US" b="0" i="0" u="none" strike="noStrike" dirty="0" err="1">
                <a:effectLst/>
                <a:latin typeface="Consolas" panose="020B0609020204030204" pitchFamily="49" charset="0"/>
              </a:rPr>
              <a:t>subq</a:t>
            </a:r>
            <a:r>
              <a:rPr lang="en-US" b="0" i="0" u="none" strike="noStrike" dirty="0">
                <a:effectLst/>
                <a:latin typeface="Consolas" panose="020B0609020204030204" pitchFamily="49" charset="0"/>
              </a:rPr>
              <a:t>    $8, %</a:t>
            </a:r>
            <a:r>
              <a:rPr lang="en-US" b="0" i="0" u="none" strike="noStrike" dirty="0" err="1">
                <a:effectLst/>
                <a:latin typeface="Consolas" panose="020B0609020204030204" pitchFamily="49" charset="0"/>
              </a:rPr>
              <a:t>rsp</a:t>
            </a:r>
            <a:endParaRPr lang="en-US" b="0" i="0" u="none" strike="noStrike" dirty="0">
              <a:effectLst/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r>
              <a:rPr lang="en-US" b="0" i="0" u="none" strike="noStrike" dirty="0">
                <a:effectLst/>
                <a:latin typeface="Consolas" panose="020B0609020204030204" pitchFamily="49" charset="0"/>
              </a:rPr>
              <a:t>     </a:t>
            </a:r>
            <a:r>
              <a:rPr lang="en-US" b="0" i="0" u="none" strike="noStrike" dirty="0" err="1">
                <a:effectLst/>
                <a:latin typeface="Consolas" panose="020B0609020204030204" pitchFamily="49" charset="0"/>
              </a:rPr>
              <a:t>leaq</a:t>
            </a:r>
            <a:r>
              <a:rPr lang="en-US" b="0" i="0" u="none" strike="noStrike" dirty="0">
                <a:effectLst/>
                <a:latin typeface="Consolas" panose="020B0609020204030204" pitchFamily="49" charset="0"/>
              </a:rPr>
              <a:t>    x(%rip), %</a:t>
            </a:r>
            <a:r>
              <a:rPr lang="en-US" b="0" i="0" u="none" strike="noStrike" dirty="0" err="1">
                <a:effectLst/>
                <a:latin typeface="Consolas" panose="020B0609020204030204" pitchFamily="49" charset="0"/>
              </a:rPr>
              <a:t>rdi</a:t>
            </a:r>
            <a:endParaRPr lang="en-US" b="0" i="0" u="none" strike="noStrike" dirty="0">
              <a:effectLst/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r>
              <a:rPr lang="en-US" b="0" i="0" u="none" strike="noStrike" dirty="0">
                <a:effectLst/>
                <a:latin typeface="Consolas" panose="020B0609020204030204" pitchFamily="49" charset="0"/>
              </a:rPr>
              <a:t>     call    </a:t>
            </a:r>
            <a:r>
              <a:rPr lang="en-US" b="0" i="0" u="none" strike="noStrike" dirty="0" err="1">
                <a:effectLst/>
                <a:latin typeface="Consolas" panose="020B0609020204030204" pitchFamily="49" charset="0"/>
              </a:rPr>
              <a:t>bar@PLT</a:t>
            </a:r>
            <a:endParaRPr lang="en-US" b="0" i="0" u="none" strike="noStrike" dirty="0">
              <a:effectLst/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r>
              <a:rPr lang="en-US" b="0" i="0" u="none" strike="noStrike" dirty="0">
                <a:effectLst/>
                <a:latin typeface="Consolas" panose="020B0609020204030204" pitchFamily="49" charset="0"/>
              </a:rPr>
              <a:t>     </a:t>
            </a:r>
            <a:r>
              <a:rPr lang="en-US" b="0" i="0" u="none" strike="noStrike" dirty="0" err="1">
                <a:effectLst/>
                <a:latin typeface="Consolas" panose="020B0609020204030204" pitchFamily="49" charset="0"/>
              </a:rPr>
              <a:t>addq</a:t>
            </a:r>
            <a:r>
              <a:rPr lang="en-US" b="0" i="0" u="none" strike="noStrike" dirty="0">
                <a:effectLst/>
                <a:latin typeface="Consolas" panose="020B0609020204030204" pitchFamily="49" charset="0"/>
              </a:rPr>
              <a:t>    $8, %</a:t>
            </a:r>
            <a:r>
              <a:rPr lang="en-US" b="0" i="0" u="none" strike="noStrike" dirty="0" err="1">
                <a:effectLst/>
                <a:latin typeface="Consolas" panose="020B0609020204030204" pitchFamily="49" charset="0"/>
              </a:rPr>
              <a:t>rsp</a:t>
            </a:r>
            <a:endParaRPr lang="en-US" b="0" i="0" u="none" strike="noStrike" dirty="0">
              <a:effectLst/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r>
              <a:rPr lang="en-US" b="0" i="0" u="none" strike="noStrike" dirty="0">
                <a:effectLst/>
                <a:latin typeface="Consolas" panose="020B0609020204030204" pitchFamily="49" charset="0"/>
              </a:rPr>
              <a:t>     </a:t>
            </a:r>
            <a:r>
              <a:rPr lang="en-US" b="0" i="0" u="none" strike="noStrike" dirty="0" err="1">
                <a:effectLst/>
                <a:latin typeface="Consolas" panose="020B0609020204030204" pitchFamily="49" charset="0"/>
              </a:rPr>
              <a:t>addl</a:t>
            </a:r>
            <a:r>
              <a:rPr lang="en-US" b="0" i="0" u="none" strike="noStrike" dirty="0">
                <a:effectLst/>
                <a:latin typeface="Consolas" panose="020B0609020204030204" pitchFamily="49" charset="0"/>
              </a:rPr>
              <a:t>    $4, %</a:t>
            </a:r>
            <a:r>
              <a:rPr lang="en-US" b="0" i="0" u="none" strike="noStrike" dirty="0" err="1">
                <a:effectLst/>
                <a:latin typeface="Consolas" panose="020B0609020204030204" pitchFamily="49" charset="0"/>
              </a:rPr>
              <a:t>eax</a:t>
            </a:r>
            <a:endParaRPr lang="en-US" b="0" i="0" u="none" strike="noStrike" dirty="0">
              <a:effectLst/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r>
              <a:rPr lang="en-US" b="0" i="0" u="none" strike="noStrike" dirty="0">
                <a:effectLst/>
                <a:latin typeface="Consolas" panose="020B0609020204030204" pitchFamily="49" charset="0"/>
              </a:rPr>
              <a:t>     ret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F52E6-6FEA-11B9-053D-11ACD89DF3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40</a:t>
            </a:fld>
            <a:endParaRPr lang="en"/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236DF03E-F885-8842-5259-DAA9BC31F077}"/>
              </a:ext>
            </a:extLst>
          </p:cNvPr>
          <p:cNvSpPr/>
          <p:nvPr/>
        </p:nvSpPr>
        <p:spPr>
          <a:xfrm>
            <a:off x="7050882" y="1436749"/>
            <a:ext cx="1695927" cy="572700"/>
          </a:xfrm>
          <a:prstGeom prst="wedgeRoundRectCallout">
            <a:avLst>
              <a:gd name="adj1" fmla="val -71851"/>
              <a:gd name="adj2" fmla="val 181121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PC-relative address of “x”</a:t>
            </a:r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51D5CA11-ED7C-C170-4CE9-2417CCFF0F6E}"/>
              </a:ext>
            </a:extLst>
          </p:cNvPr>
          <p:cNvSpPr/>
          <p:nvPr/>
        </p:nvSpPr>
        <p:spPr>
          <a:xfrm>
            <a:off x="6603288" y="3990425"/>
            <a:ext cx="1869171" cy="572700"/>
          </a:xfrm>
          <a:prstGeom prst="wedgeRoundRectCallout">
            <a:avLst>
              <a:gd name="adj1" fmla="val -48366"/>
              <a:gd name="adj2" fmla="val -182236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PC-relative Branch to PLT Stub</a:t>
            </a:r>
          </a:p>
        </p:txBody>
      </p:sp>
    </p:spTree>
    <p:extLst>
      <p:ext uri="{BB962C8B-B14F-4D97-AF65-F5344CB8AC3E}">
        <p14:creationId xmlns:p14="http://schemas.microsoft.com/office/powerpoint/2010/main" val="262401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2E66A-B7DE-D361-3491-5BB187E5D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09092-C5ED-04E1-E39B-4100A7CE0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PIE Data and Code Access (Dynamic Binary) - clang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CB923C-3CB2-2C53-1506-7CBB558268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int bar(int *);</a:t>
            </a:r>
          </a:p>
          <a:p>
            <a:pPr marL="13970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3970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extern int x;</a:t>
            </a:r>
          </a:p>
          <a:p>
            <a:pPr marL="13970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3970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</a:p>
          <a:p>
            <a:pPr marL="13970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foo(void)</a:t>
            </a:r>
          </a:p>
          <a:p>
            <a:pPr marL="13970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13970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return bar(&amp;x) + 4;</a:t>
            </a:r>
          </a:p>
          <a:p>
            <a:pPr marL="13970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13970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A67CB5-59A0-71CF-0C36-45C6B972FF2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39700" indent="0">
              <a:lnSpc>
                <a:spcPts val="1575"/>
              </a:lnSpc>
              <a:buNone/>
            </a:pPr>
            <a:r>
              <a:rPr lang="en-US" dirty="0">
                <a:latin typeface="+mn-lt"/>
              </a:rPr>
              <a:t>x</a:t>
            </a:r>
            <a:r>
              <a:rPr lang="en-US" b="0" i="0" u="none" strike="noStrike" dirty="0">
                <a:effectLst/>
                <a:latin typeface="+mn-lt"/>
              </a:rPr>
              <a:t>86-64 clang 19.1.0 -O2 -</a:t>
            </a:r>
            <a:r>
              <a:rPr lang="en-US" b="0" i="0" u="none" strike="noStrike" dirty="0" err="1">
                <a:effectLst/>
                <a:latin typeface="+mn-lt"/>
              </a:rPr>
              <a:t>fPIE</a:t>
            </a:r>
            <a:endParaRPr lang="en-US" b="0" i="0" u="none" strike="noStrike" dirty="0">
              <a:effectLst/>
              <a:latin typeface="+mn-lt"/>
            </a:endParaRPr>
          </a:p>
          <a:p>
            <a:pPr marL="139700" indent="0">
              <a:lnSpc>
                <a:spcPts val="1575"/>
              </a:lnSpc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endParaRPr lang="en-US" b="0" i="0" u="none" strike="noStrike" dirty="0">
              <a:effectLst/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endParaRPr lang="en-US" b="0" i="0" u="none" strike="noStrike" dirty="0">
              <a:effectLst/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r>
              <a:rPr lang="en-US" b="0" i="0" u="none" strike="noStrike" dirty="0">
                <a:effectLst/>
                <a:latin typeface="Consolas" panose="020B0609020204030204" pitchFamily="49" charset="0"/>
              </a:rPr>
              <a:t>foo:</a:t>
            </a:r>
          </a:p>
          <a:p>
            <a:pPr marL="139700" indent="0">
              <a:lnSpc>
                <a:spcPts val="1575"/>
              </a:lnSpc>
              <a:buNone/>
            </a:pPr>
            <a:r>
              <a:rPr lang="en-US" b="0" i="0" u="none" strike="noStrike" dirty="0">
                <a:effectLst/>
                <a:latin typeface="Consolas" panose="020B0609020204030204" pitchFamily="49" charset="0"/>
              </a:rPr>
              <a:t>     </a:t>
            </a:r>
            <a:r>
              <a:rPr lang="en-US" b="0" i="0" u="none" strike="noStrike" dirty="0" err="1">
                <a:effectLst/>
                <a:latin typeface="Consolas" panose="020B0609020204030204" pitchFamily="49" charset="0"/>
              </a:rPr>
              <a:t>pushq</a:t>
            </a:r>
            <a:r>
              <a:rPr lang="en-US" b="0" i="0" u="none" strike="noStrike" dirty="0">
                <a:effectLst/>
                <a:latin typeface="Consolas" panose="020B0609020204030204" pitchFamily="49" charset="0"/>
              </a:rPr>
              <a:t>   %</a:t>
            </a:r>
            <a:r>
              <a:rPr lang="en-US" b="0" i="0" u="none" strike="noStrike" dirty="0" err="1">
                <a:effectLst/>
                <a:latin typeface="Consolas" panose="020B0609020204030204" pitchFamily="49" charset="0"/>
              </a:rPr>
              <a:t>rax</a:t>
            </a:r>
            <a:endParaRPr lang="en-US" b="0" i="0" u="none" strike="noStrike" dirty="0">
              <a:effectLst/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r>
              <a:rPr lang="en-US" b="0" i="0" u="none" strike="noStrike" dirty="0">
                <a:effectLst/>
                <a:latin typeface="Consolas" panose="020B0609020204030204" pitchFamily="49" charset="0"/>
              </a:rPr>
              <a:t>     </a:t>
            </a:r>
            <a:r>
              <a:rPr lang="en-US" b="0" i="0" u="none" strike="noStrike" dirty="0" err="1">
                <a:effectLst/>
                <a:latin typeface="Consolas" panose="020B0609020204030204" pitchFamily="49" charset="0"/>
              </a:rPr>
              <a:t>movq</a:t>
            </a:r>
            <a:r>
              <a:rPr lang="en-US" b="0" i="0" u="none" strike="noStrike" dirty="0">
                <a:effectLst/>
                <a:latin typeface="Consolas" panose="020B0609020204030204" pitchFamily="49" charset="0"/>
              </a:rPr>
              <a:t>    </a:t>
            </a:r>
            <a:r>
              <a:rPr lang="en-US" b="0" i="0" u="none" strike="noStrike" dirty="0" err="1">
                <a:effectLst/>
                <a:latin typeface="Consolas" panose="020B0609020204030204" pitchFamily="49" charset="0"/>
              </a:rPr>
              <a:t>x@GOTPCREL</a:t>
            </a:r>
            <a:r>
              <a:rPr lang="en-US" b="0" i="0" u="none" strike="noStrike" dirty="0">
                <a:effectLst/>
                <a:latin typeface="Consolas" panose="020B0609020204030204" pitchFamily="49" charset="0"/>
              </a:rPr>
              <a:t>(%rip), %</a:t>
            </a:r>
            <a:r>
              <a:rPr lang="en-US" b="0" i="0" u="none" strike="noStrike" dirty="0" err="1">
                <a:effectLst/>
                <a:latin typeface="Consolas" panose="020B0609020204030204" pitchFamily="49" charset="0"/>
              </a:rPr>
              <a:t>rdi</a:t>
            </a:r>
            <a:endParaRPr lang="en-US" b="0" i="0" u="none" strike="noStrike" dirty="0">
              <a:effectLst/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r>
              <a:rPr lang="en-US" b="0" i="0" u="none" strike="noStrike" dirty="0">
                <a:effectLst/>
                <a:latin typeface="Consolas" panose="020B0609020204030204" pitchFamily="49" charset="0"/>
              </a:rPr>
              <a:t>     </a:t>
            </a:r>
            <a:r>
              <a:rPr lang="en-US" b="0" i="0" u="none" strike="noStrike" dirty="0" err="1">
                <a:effectLst/>
                <a:latin typeface="Consolas" panose="020B0609020204030204" pitchFamily="49" charset="0"/>
              </a:rPr>
              <a:t>callq</a:t>
            </a:r>
            <a:r>
              <a:rPr lang="en-US" b="0" i="0" u="none" strike="noStrike" dirty="0">
                <a:effectLst/>
                <a:latin typeface="Consolas" panose="020B0609020204030204" pitchFamily="49" charset="0"/>
              </a:rPr>
              <a:t>   </a:t>
            </a:r>
            <a:r>
              <a:rPr lang="en-US" b="0" i="0" u="none" strike="noStrike" dirty="0" err="1">
                <a:effectLst/>
                <a:latin typeface="Consolas" panose="020B0609020204030204" pitchFamily="49" charset="0"/>
              </a:rPr>
              <a:t>bar@PLT</a:t>
            </a:r>
            <a:endParaRPr lang="en-US" b="0" i="0" u="none" strike="noStrike" dirty="0">
              <a:effectLst/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r>
              <a:rPr lang="en-US" b="0" i="0" u="none" strike="noStrike" dirty="0">
                <a:effectLst/>
                <a:latin typeface="Consolas" panose="020B0609020204030204" pitchFamily="49" charset="0"/>
              </a:rPr>
              <a:t>     </a:t>
            </a:r>
            <a:r>
              <a:rPr lang="en-US" b="0" i="0" u="none" strike="noStrike" dirty="0" err="1">
                <a:effectLst/>
                <a:latin typeface="Consolas" panose="020B0609020204030204" pitchFamily="49" charset="0"/>
              </a:rPr>
              <a:t>addl</a:t>
            </a:r>
            <a:r>
              <a:rPr lang="en-US" b="0" i="0" u="none" strike="noStrike" dirty="0">
                <a:effectLst/>
                <a:latin typeface="Consolas" panose="020B0609020204030204" pitchFamily="49" charset="0"/>
              </a:rPr>
              <a:t>    $4, %</a:t>
            </a:r>
            <a:r>
              <a:rPr lang="en-US" b="0" i="0" u="none" strike="noStrike" dirty="0" err="1">
                <a:effectLst/>
                <a:latin typeface="Consolas" panose="020B0609020204030204" pitchFamily="49" charset="0"/>
              </a:rPr>
              <a:t>eax</a:t>
            </a:r>
            <a:endParaRPr lang="en-US" b="0" i="0" u="none" strike="noStrike" dirty="0">
              <a:effectLst/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r>
              <a:rPr lang="en-US" b="0" i="0" u="none" strike="noStrike" dirty="0">
                <a:effectLst/>
                <a:latin typeface="Consolas" panose="020B0609020204030204" pitchFamily="49" charset="0"/>
              </a:rPr>
              <a:t>     </a:t>
            </a:r>
            <a:r>
              <a:rPr lang="en-US" b="0" i="0" u="none" strike="noStrike" dirty="0" err="1">
                <a:effectLst/>
                <a:latin typeface="Consolas" panose="020B0609020204030204" pitchFamily="49" charset="0"/>
              </a:rPr>
              <a:t>popq</a:t>
            </a:r>
            <a:r>
              <a:rPr lang="en-US" b="0" i="0" u="none" strike="noStrike" dirty="0">
                <a:effectLst/>
                <a:latin typeface="Consolas" panose="020B0609020204030204" pitchFamily="49" charset="0"/>
              </a:rPr>
              <a:t>    %</a:t>
            </a:r>
            <a:r>
              <a:rPr lang="en-US" b="0" i="0" u="none" strike="noStrike" dirty="0" err="1">
                <a:effectLst/>
                <a:latin typeface="Consolas" panose="020B0609020204030204" pitchFamily="49" charset="0"/>
              </a:rPr>
              <a:t>rcx</a:t>
            </a:r>
            <a:endParaRPr lang="en-US" b="0" i="0" u="none" strike="noStrike" dirty="0">
              <a:effectLst/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r>
              <a:rPr lang="en-US" b="0" i="0" u="none" strike="noStrike" dirty="0">
                <a:effectLst/>
                <a:latin typeface="Consolas" panose="020B0609020204030204" pitchFamily="49" charset="0"/>
              </a:rPr>
              <a:t>     </a:t>
            </a:r>
            <a:r>
              <a:rPr lang="en-US" b="0" i="0" u="none" strike="noStrike" dirty="0" err="1">
                <a:effectLst/>
                <a:latin typeface="Consolas" panose="020B0609020204030204" pitchFamily="49" charset="0"/>
              </a:rPr>
              <a:t>retq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1D8294-5FF3-AA86-6328-8F65A8C83C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41</a:t>
            </a:fld>
            <a:endParaRPr lang="en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E03054F-2BA4-37FE-7DA9-D0888CEC9814}"/>
              </a:ext>
            </a:extLst>
          </p:cNvPr>
          <p:cNvSpPr/>
          <p:nvPr/>
        </p:nvSpPr>
        <p:spPr>
          <a:xfrm>
            <a:off x="7150894" y="1721254"/>
            <a:ext cx="1595914" cy="62150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Identical to</a:t>
            </a:r>
          </a:p>
          <a:p>
            <a:pPr algn="ctr"/>
            <a:r>
              <a:rPr lang="en-US" sz="1600" dirty="0"/>
              <a:t>-</a:t>
            </a:r>
            <a:r>
              <a:rPr lang="en-US" sz="1600" dirty="0" err="1"/>
              <a:t>fPIC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865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C06C9-9B4A-D628-D9B4-A3AE4CA9B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DD5B0-EF79-BB9A-8ED5-DE10A3E37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PIE Function Pointer (Dynamic Binary)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7F52AD-741D-0ECD-7612-D8E48F064C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3970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3970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#include &lt;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stdio.h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13970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3970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void foo(void)</a:t>
            </a:r>
          </a:p>
          <a:p>
            <a:pPr marL="13970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13970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("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fclose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%p\n", &amp;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fclose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13970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13970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F23E3B-6E1F-E78E-56FF-E02493422A1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72000" y="1438225"/>
            <a:ext cx="4260300" cy="3416400"/>
          </a:xfrm>
        </p:spPr>
        <p:txBody>
          <a:bodyPr/>
          <a:lstStyle/>
          <a:p>
            <a:pPr marL="139700" indent="0">
              <a:lnSpc>
                <a:spcPts val="1575"/>
              </a:lnSpc>
              <a:buNone/>
            </a:pPr>
            <a:r>
              <a:rPr lang="en-US" dirty="0">
                <a:latin typeface="+mn-lt"/>
              </a:rPr>
              <a:t>x</a:t>
            </a:r>
            <a:r>
              <a:rPr lang="en-US" b="0" i="0" u="none" strike="noStrike" dirty="0">
                <a:effectLst/>
                <a:latin typeface="+mn-lt"/>
              </a:rPr>
              <a:t>86-64 </a:t>
            </a:r>
            <a:r>
              <a:rPr lang="en-US" b="0" i="0" u="none" strike="noStrike" dirty="0" err="1">
                <a:effectLst/>
                <a:latin typeface="+mn-lt"/>
              </a:rPr>
              <a:t>gcc</a:t>
            </a:r>
            <a:r>
              <a:rPr lang="en-US" b="0" i="0" u="none" strike="noStrike" dirty="0">
                <a:effectLst/>
                <a:latin typeface="+mn-lt"/>
              </a:rPr>
              <a:t> 14.2 -O2 –</a:t>
            </a:r>
            <a:r>
              <a:rPr lang="en-US" b="0" i="0" u="none" strike="noStrike" dirty="0" err="1">
                <a:effectLst/>
                <a:latin typeface="+mn-lt"/>
              </a:rPr>
              <a:t>fPIE</a:t>
            </a:r>
            <a:endParaRPr lang="en-US" b="0" i="0" u="none" strike="noStrike" dirty="0">
              <a:effectLst/>
              <a:latin typeface="+mn-lt"/>
            </a:endParaRPr>
          </a:p>
          <a:p>
            <a:pPr marL="139700" indent="0">
              <a:lnSpc>
                <a:spcPts val="1575"/>
              </a:lnSpc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endParaRPr lang="en-US" b="0" i="0" u="none" strike="noStrike" dirty="0">
              <a:effectLst/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.LC0:</a:t>
            </a:r>
          </a:p>
          <a:p>
            <a:pPr marL="139700" indent="0">
              <a:lnSpc>
                <a:spcPts val="1575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     .string "</a:t>
            </a:r>
            <a:r>
              <a:rPr lang="en-US" dirty="0" err="1">
                <a:latin typeface="Consolas" panose="020B0609020204030204" pitchFamily="49" charset="0"/>
              </a:rPr>
              <a:t>fclose</a:t>
            </a:r>
            <a:r>
              <a:rPr lang="en-US" dirty="0">
                <a:latin typeface="Consolas" panose="020B0609020204030204" pitchFamily="49" charset="0"/>
              </a:rPr>
              <a:t> = %p\n"</a:t>
            </a:r>
          </a:p>
          <a:p>
            <a:pPr marL="139700" indent="0">
              <a:lnSpc>
                <a:spcPts val="1575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foo:</a:t>
            </a:r>
          </a:p>
          <a:p>
            <a:pPr marL="139700" indent="0">
              <a:lnSpc>
                <a:spcPts val="1575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movq</a:t>
            </a: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fclose@GOTPCREL</a:t>
            </a:r>
            <a:r>
              <a:rPr lang="en-US" dirty="0">
                <a:latin typeface="Consolas" panose="020B0609020204030204" pitchFamily="49" charset="0"/>
              </a:rPr>
              <a:t>(%rip), %</a:t>
            </a:r>
            <a:r>
              <a:rPr lang="en-US" dirty="0" err="1">
                <a:latin typeface="Consolas" panose="020B0609020204030204" pitchFamily="49" charset="0"/>
              </a:rPr>
              <a:t>rsi</a:t>
            </a:r>
            <a:endParaRPr lang="en-US" dirty="0"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leaq</a:t>
            </a:r>
            <a:r>
              <a:rPr lang="en-US" dirty="0">
                <a:latin typeface="Consolas" panose="020B0609020204030204" pitchFamily="49" charset="0"/>
              </a:rPr>
              <a:t>    .LC0(%rip), %</a:t>
            </a:r>
            <a:r>
              <a:rPr lang="en-US" dirty="0" err="1">
                <a:latin typeface="Consolas" panose="020B0609020204030204" pitchFamily="49" charset="0"/>
              </a:rPr>
              <a:t>rdi</a:t>
            </a:r>
            <a:endParaRPr lang="en-US" dirty="0"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xorl</a:t>
            </a:r>
            <a:r>
              <a:rPr lang="en-US" dirty="0">
                <a:latin typeface="Consolas" panose="020B0609020204030204" pitchFamily="49" charset="0"/>
              </a:rPr>
              <a:t>    %</a:t>
            </a:r>
            <a:r>
              <a:rPr lang="en-US" dirty="0" err="1">
                <a:latin typeface="Consolas" panose="020B0609020204030204" pitchFamily="49" charset="0"/>
              </a:rPr>
              <a:t>eax</a:t>
            </a:r>
            <a:r>
              <a:rPr lang="en-US" dirty="0">
                <a:latin typeface="Consolas" panose="020B0609020204030204" pitchFamily="49" charset="0"/>
              </a:rPr>
              <a:t>, %</a:t>
            </a:r>
            <a:r>
              <a:rPr lang="en-US" dirty="0" err="1">
                <a:latin typeface="Consolas" panose="020B0609020204030204" pitchFamily="49" charset="0"/>
              </a:rPr>
              <a:t>eax</a:t>
            </a:r>
            <a:endParaRPr lang="en-US" dirty="0">
              <a:latin typeface="Consolas" panose="020B0609020204030204" pitchFamily="49" charset="0"/>
            </a:endParaRPr>
          </a:p>
          <a:p>
            <a:pPr marL="139700" indent="0">
              <a:lnSpc>
                <a:spcPts val="1575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jmp</a:t>
            </a:r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printf@PLT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FE55AC-1B5C-F0A8-7198-28D948528F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42</a:t>
            </a:fld>
            <a:endParaRPr lang="en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C2F6897-ABD6-E8EA-09CC-164FB3A975E6}"/>
              </a:ext>
            </a:extLst>
          </p:cNvPr>
          <p:cNvSpPr/>
          <p:nvPr/>
        </p:nvSpPr>
        <p:spPr>
          <a:xfrm>
            <a:off x="7150894" y="1438225"/>
            <a:ext cx="1595914" cy="62150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Identical to</a:t>
            </a:r>
          </a:p>
          <a:p>
            <a:pPr algn="ctr"/>
            <a:r>
              <a:rPr lang="en-US" sz="1600" dirty="0"/>
              <a:t>-</a:t>
            </a:r>
            <a:r>
              <a:rPr lang="en-US" sz="1600" dirty="0" err="1"/>
              <a:t>fPIC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823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24B92A-1FB4-D290-7D99-76B5E18DD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Functions (IFUNC)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EA1372-B8F4-11E3-BF6F-5E8A8BF21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Indirect functions permit resolving a symbol to the address of another symbol at run time</a:t>
            </a:r>
          </a:p>
          <a:p>
            <a:pPr lvl="1"/>
            <a:r>
              <a:rPr lang="en-US" dirty="0"/>
              <a:t>Typically used to provide optimized versions of functions (e.g. SSE2 vs AVX)</a:t>
            </a:r>
          </a:p>
          <a:p>
            <a:pPr lvl="1"/>
            <a:endParaRPr lang="en-US" dirty="0"/>
          </a:p>
          <a:p>
            <a:r>
              <a:rPr lang="en-US" dirty="0"/>
              <a:t>The value of symbols of type STT_GNU_IFUNC is the address of a </a:t>
            </a:r>
            <a:r>
              <a:rPr lang="en-US" b="1" dirty="0"/>
              <a:t>resolver function</a:t>
            </a:r>
          </a:p>
          <a:p>
            <a:pPr lvl="1"/>
            <a:r>
              <a:rPr lang="en-US" dirty="0"/>
              <a:t>The resolver function returns the resolved symbol value</a:t>
            </a:r>
          </a:p>
          <a:p>
            <a:pPr lvl="1"/>
            <a:endParaRPr lang="en-US" dirty="0"/>
          </a:p>
          <a:p>
            <a:r>
              <a:rPr lang="en-US" dirty="0"/>
              <a:t>When resolving the address of an indirect function symbol, the run-time loader calls the resolver function to obtain the final symbol value</a:t>
            </a:r>
          </a:p>
          <a:p>
            <a:endParaRPr lang="en-US" dirty="0"/>
          </a:p>
          <a:p>
            <a:r>
              <a:rPr lang="en-US" dirty="0"/>
              <a:t>R_&lt;arch&gt;_IRELATIVE relocations are a relative relocation whose initial value is also the address of a resolver function</a:t>
            </a:r>
          </a:p>
        </p:txBody>
      </p:sp>
    </p:spTree>
    <p:extLst>
      <p:ext uri="{BB962C8B-B14F-4D97-AF65-F5344CB8AC3E}">
        <p14:creationId xmlns:p14="http://schemas.microsoft.com/office/powerpoint/2010/main" val="422409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89F76-A2E3-6D45-DE06-2E79AF69D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Miscellaneous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CD124-7C42-1522-BE26-74ADFE220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Default code generation varies by compiler and architecture</a:t>
            </a:r>
          </a:p>
          <a:p>
            <a:r>
              <a:rPr lang="en-US" dirty="0"/>
              <a:t>-</a:t>
            </a:r>
            <a:r>
              <a:rPr lang="en-US" dirty="0" err="1"/>
              <a:t>fno-plt</a:t>
            </a:r>
            <a:r>
              <a:rPr lang="en-US" dirty="0"/>
              <a:t> is a recent innovation to disable PLT indirection</a:t>
            </a:r>
          </a:p>
          <a:p>
            <a:pPr lvl="1"/>
            <a:r>
              <a:rPr lang="en-US" dirty="0"/>
              <a:t>Function calls read from the GOT directly</a:t>
            </a:r>
          </a:p>
          <a:p>
            <a:r>
              <a:rPr lang="en-US" dirty="0"/>
              <a:t>Some toolchain folks are advocating for GOT indirection for PDE         (-</a:t>
            </a:r>
            <a:r>
              <a:rPr lang="en-US" dirty="0" err="1"/>
              <a:t>fno</a:t>
            </a:r>
            <a:r>
              <a:rPr lang="en-US" dirty="0"/>
              <a:t>-pic) to eliminate copy relocations and canonical PLTs entirely</a:t>
            </a:r>
          </a:p>
          <a:p>
            <a:pPr lvl="1"/>
            <a:r>
              <a:rPr lang="en-US" dirty="0"/>
              <a:t>Linker relaxations may be able to relax GOT indirection back to PDE-like direct access at static link time</a:t>
            </a:r>
          </a:p>
          <a:p>
            <a:r>
              <a:rPr lang="en-US" dirty="0"/>
              <a:t>Static libraries can contain PIC object files</a:t>
            </a:r>
          </a:p>
          <a:p>
            <a:pPr lvl="1"/>
            <a:r>
              <a:rPr lang="en-US" dirty="0"/>
              <a:t>Useful as an input when linking a shared library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08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20E6E-7D61-6D9F-062A-DA7D2C6B9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 to Relevant ELF File Sections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02D0C39-EF85-3BB4-3540-838862615D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862114"/>
              </p:ext>
            </p:extLst>
          </p:nvPr>
        </p:nvGraphicFramePr>
        <p:xfrm>
          <a:off x="628650" y="1520825"/>
          <a:ext cx="7886699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894">
                  <a:extLst>
                    <a:ext uri="{9D8B030D-6E8A-4147-A177-3AD203B41FA5}">
                      <a16:colId xmlns:a16="http://schemas.microsoft.com/office/drawing/2014/main" val="681105557"/>
                    </a:ext>
                  </a:extLst>
                </a:gridCol>
                <a:gridCol w="1035844">
                  <a:extLst>
                    <a:ext uri="{9D8B030D-6E8A-4147-A177-3AD203B41FA5}">
                      <a16:colId xmlns:a16="http://schemas.microsoft.com/office/drawing/2014/main" val="3274171625"/>
                    </a:ext>
                  </a:extLst>
                </a:gridCol>
                <a:gridCol w="1585912">
                  <a:extLst>
                    <a:ext uri="{9D8B030D-6E8A-4147-A177-3AD203B41FA5}">
                      <a16:colId xmlns:a16="http://schemas.microsoft.com/office/drawing/2014/main" val="2130897384"/>
                    </a:ext>
                  </a:extLst>
                </a:gridCol>
                <a:gridCol w="3829049">
                  <a:extLst>
                    <a:ext uri="{9D8B030D-6E8A-4147-A177-3AD203B41FA5}">
                      <a16:colId xmlns:a16="http://schemas.microsoft.com/office/drawing/2014/main" val="21487729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Object Files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Linker Output Files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332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.text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Machine 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721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.data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Writable global variables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747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  <a:r>
                        <a:rPr lang="en-US" dirty="0" err="1"/>
                        <a:t>rodata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Read-only global variables, constant pools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170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  <a:r>
                        <a:rPr lang="en-US" dirty="0" err="1"/>
                        <a:t>bss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Writable global variables initialized to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768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  <a:r>
                        <a:rPr lang="en-US" dirty="0" err="1"/>
                        <a:t>rel</a:t>
                      </a:r>
                      <a:r>
                        <a:rPr lang="en-US" dirty="0"/>
                        <a:t>[a].&lt;section&gt;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Static ELF relocations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103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.got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 GOT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879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  <a:r>
                        <a:rPr lang="en-US" dirty="0" err="1"/>
                        <a:t>plt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PLT stubs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361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  <a:r>
                        <a:rPr lang="en-US" dirty="0" err="1"/>
                        <a:t>got.plt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PLT GOT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555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  <a:r>
                        <a:rPr lang="en-US" dirty="0" err="1"/>
                        <a:t>rel</a:t>
                      </a:r>
                      <a:r>
                        <a:rPr lang="en-US" dirty="0"/>
                        <a:t>[a].</a:t>
                      </a:r>
                      <a:r>
                        <a:rPr lang="en-US" dirty="0" err="1"/>
                        <a:t>dyn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Dynamic ELF relocations for everything but PLT GOT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765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  <a:r>
                        <a:rPr lang="en-US" dirty="0" err="1"/>
                        <a:t>rel</a:t>
                      </a:r>
                      <a:r>
                        <a:rPr lang="en-US" dirty="0"/>
                        <a:t>[a].</a:t>
                      </a:r>
                      <a:r>
                        <a:rPr lang="en-US" dirty="0" err="1"/>
                        <a:t>plt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Dynamic ELF relocations for PLT GOT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011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08045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034E3-A367-49D7-61DA-A7AAC36AF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B0122-7572-FAF2-3AE4-AB05905A7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MIPS is a special snowflake among ELF architectures</a:t>
            </a:r>
          </a:p>
          <a:p>
            <a:pPr lvl="1"/>
            <a:r>
              <a:rPr lang="en-US" dirty="0"/>
              <a:t>I think it suffered perhaps from being “first”</a:t>
            </a:r>
          </a:p>
          <a:p>
            <a:r>
              <a:rPr lang="en-US" dirty="0"/>
              <a:t>No dynamic ELF relocations for the GOT, instead the single GOT is split into separate regions with implicit rules for resolving GOT entries for each region</a:t>
            </a:r>
          </a:p>
          <a:p>
            <a:pPr lvl="1"/>
            <a:r>
              <a:rPr lang="en-US" dirty="0"/>
              <a:t>“Local” region are all relative relocations without a symbol (DT_MIPS_LOCAL_GOTNO entries)</a:t>
            </a:r>
          </a:p>
          <a:p>
            <a:pPr lvl="1"/>
            <a:r>
              <a:rPr lang="en-US" dirty="0"/>
              <a:t>“Global” region contains symbol addresses where the GOT entries are associated with a contiguous range of indices in the symbol table (starting at DT_MIPS_GOTSYM symbol index)</a:t>
            </a:r>
          </a:p>
          <a:p>
            <a:pPr lvl="1"/>
            <a:r>
              <a:rPr lang="en-US" dirty="0"/>
              <a:t>PLT stubs use the end of the “Global” region (starting at DT_MIPS_SYMTABNO)</a:t>
            </a:r>
          </a:p>
          <a:p>
            <a:r>
              <a:rPr lang="en-US" dirty="0"/>
              <a:t>Index passed to run-time loader’s resolver from PLT stubs is an index into the symbol table</a:t>
            </a:r>
          </a:p>
          <a:p>
            <a:pPr lvl="1"/>
            <a:r>
              <a:rPr lang="en-US" dirty="0"/>
              <a:t>GOT index is computed as DT_MIPS_LOCAL_GOTNO + (symbol index – DT_MIPS_GOTSYM)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6CC3087-99FD-A23E-B9D6-E1BC7D92B6EA}"/>
              </a:ext>
            </a:extLst>
          </p:cNvPr>
          <p:cNvSpPr/>
          <p:nvPr/>
        </p:nvSpPr>
        <p:spPr>
          <a:xfrm>
            <a:off x="6473371" y="1194783"/>
            <a:ext cx="1915886" cy="6531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More reasons I dislike MIPS</a:t>
            </a:r>
          </a:p>
        </p:txBody>
      </p:sp>
    </p:spTree>
    <p:extLst>
      <p:ext uri="{BB962C8B-B14F-4D97-AF65-F5344CB8AC3E}">
        <p14:creationId xmlns:p14="http://schemas.microsoft.com/office/powerpoint/2010/main" val="117782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178B8-59F1-9906-66B2-86C574C1B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80225-9625-CD41-6DE6-DC64CB250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Linkers and Loaders</a:t>
            </a:r>
            <a:r>
              <a:rPr lang="en-US" dirty="0"/>
              <a:t> by John Levine</a:t>
            </a:r>
          </a:p>
          <a:p>
            <a:pPr lvl="1"/>
            <a:r>
              <a:rPr lang="en-US" dirty="0"/>
              <a:t>Only book I’m aware of that talks about this topic…</a:t>
            </a:r>
          </a:p>
          <a:p>
            <a:pPr lvl="1"/>
            <a:r>
              <a:rPr lang="en-US" dirty="0"/>
              <a:t>… but it was published in 1999 while was an undergrad</a:t>
            </a:r>
          </a:p>
          <a:p>
            <a:pPr lvl="1"/>
            <a:endParaRPr lang="en-US" dirty="0"/>
          </a:p>
          <a:p>
            <a:r>
              <a:rPr lang="en-US" dirty="0"/>
              <a:t>Compiler Explorer: </a:t>
            </a:r>
            <a:r>
              <a:rPr lang="en-US" dirty="0">
                <a:hlinkClick r:id="rId2"/>
              </a:rPr>
              <a:t>https://godbolt.org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MaskRay</a:t>
            </a:r>
            <a:r>
              <a:rPr lang="en-US" dirty="0"/>
              <a:t> (LLVM developer)’s blog: </a:t>
            </a:r>
            <a:r>
              <a:rPr lang="en-US" dirty="0">
                <a:hlinkClick r:id="rId3"/>
              </a:rPr>
              <a:t>https://maskray.me/blog/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77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FEE49-CE7D-25B1-58C6-486B0BD49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definitions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3DF99-4B05-5EB2-53CE-4B8A646DE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static linker</a:t>
            </a:r>
            <a:r>
              <a:rPr lang="en-US" dirty="0"/>
              <a:t> merges sections from one or more object files into an output executable or shared library (</a:t>
            </a:r>
            <a:r>
              <a:rPr lang="en-US" b="1" dirty="0"/>
              <a:t>linked output file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Executables can be either static or dynamic</a:t>
            </a:r>
          </a:p>
          <a:p>
            <a:pPr lvl="1"/>
            <a:r>
              <a:rPr lang="en-US" dirty="0" err="1"/>
              <a:t>ld.lld</a:t>
            </a:r>
            <a:r>
              <a:rPr lang="en-US" dirty="0"/>
              <a:t>, </a:t>
            </a:r>
            <a:r>
              <a:rPr lang="en-US" dirty="0" err="1"/>
              <a:t>ld.bfd</a:t>
            </a:r>
            <a:endParaRPr lang="en-US" dirty="0"/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b="1" dirty="0"/>
              <a:t>run-time loader</a:t>
            </a:r>
            <a:r>
              <a:rPr lang="en-US" dirty="0"/>
              <a:t> prepares a dynamic executable for execution including loading dependencies (shared libraries)</a:t>
            </a:r>
          </a:p>
          <a:p>
            <a:pPr lvl="1"/>
            <a:r>
              <a:rPr lang="en-US" dirty="0"/>
              <a:t>Also called dynamic linker, run-time linker</a:t>
            </a:r>
          </a:p>
          <a:p>
            <a:pPr lvl="1"/>
            <a:r>
              <a:rPr lang="en-US" dirty="0"/>
              <a:t>ld-elf.so.1</a:t>
            </a:r>
          </a:p>
        </p:txBody>
      </p:sp>
    </p:spTree>
    <p:extLst>
      <p:ext uri="{BB962C8B-B14F-4D97-AF65-F5344CB8AC3E}">
        <p14:creationId xmlns:p14="http://schemas.microsoft.com/office/powerpoint/2010/main" val="193707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D0798-F6A5-29B7-BC79-750FDDB79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Problem: Refined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4BBED-A542-93D1-7AE1-68AA6CB31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Converting source code into machine code is a multi-step process</a:t>
            </a:r>
          </a:p>
          <a:p>
            <a:r>
              <a:rPr lang="en-US" dirty="0"/>
              <a:t>Machine code is generated by the compiler and assembler and stored in object files</a:t>
            </a:r>
          </a:p>
          <a:p>
            <a:r>
              <a:rPr lang="en-US" dirty="0"/>
              <a:t>But the final addresses of symbols are not known until the executable is linked by the static linker</a:t>
            </a:r>
          </a:p>
          <a:p>
            <a:r>
              <a:rPr lang="en-US" dirty="0"/>
              <a:t>Solution:  The static linker patches generated machine code and data with the final addresses</a:t>
            </a:r>
          </a:p>
          <a:p>
            <a:endParaRPr lang="en-US" dirty="0"/>
          </a:p>
          <a:p>
            <a:r>
              <a:rPr lang="en-US" dirty="0"/>
              <a:t>New problem: How to describe this patching?</a:t>
            </a:r>
          </a:p>
        </p:txBody>
      </p:sp>
    </p:spTree>
    <p:extLst>
      <p:ext uri="{BB962C8B-B14F-4D97-AF65-F5344CB8AC3E}">
        <p14:creationId xmlns:p14="http://schemas.microsoft.com/office/powerpoint/2010/main" val="340745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3EA6A-0A30-3B50-3FA2-6AE7D25F6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Linking a Static Executable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0F5A6-E4E4-D62F-8E5F-4158B22E9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object file is assembled to run at address zero</a:t>
            </a:r>
          </a:p>
          <a:p>
            <a:r>
              <a:rPr lang="en-US" dirty="0"/>
              <a:t>As the static linker combines input sections from object files it rearranges input sections (e.g. merging all .text input sections into a single .text output section)</a:t>
            </a:r>
          </a:p>
          <a:p>
            <a:r>
              <a:rPr lang="en-US" dirty="0"/>
              <a:t>Once the input sections are merged and laid out, the static linker can then compute the final addresses of all symbols</a:t>
            </a:r>
          </a:p>
          <a:p>
            <a:r>
              <a:rPr lang="en-US" dirty="0"/>
              <a:t>Once the final addresses are known, the static linker can apply patches to instructions or data</a:t>
            </a:r>
          </a:p>
        </p:txBody>
      </p:sp>
    </p:spTree>
    <p:extLst>
      <p:ext uri="{BB962C8B-B14F-4D97-AF65-F5344CB8AC3E}">
        <p14:creationId xmlns:p14="http://schemas.microsoft.com/office/powerpoint/2010/main" val="296443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02868-4156-41FA-41B7-5429DB710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AE0C9-7BD0-6827-3243-46B0801A1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Linking Hello World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0A61DF-50DE-8E9D-9DEE-957F49750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1354"/>
            <a:ext cx="3943350" cy="3481689"/>
          </a:xfrm>
        </p:spPr>
        <p:txBody>
          <a:bodyPr/>
          <a:lstStyle/>
          <a:p>
            <a:r>
              <a:rPr lang="en-US" dirty="0"/>
              <a:t>Target address of branch instruction from main() in </a:t>
            </a:r>
            <a:r>
              <a:rPr lang="en-US" dirty="0" err="1"/>
              <a:t>hello.o</a:t>
            </a:r>
            <a:r>
              <a:rPr lang="en-US" dirty="0"/>
              <a:t> patched to final address of </a:t>
            </a:r>
            <a:r>
              <a:rPr lang="en-US" dirty="0" err="1"/>
              <a:t>printf</a:t>
            </a:r>
            <a:r>
              <a:rPr lang="en-US" dirty="0"/>
              <a:t>() imported from </a:t>
            </a:r>
            <a:r>
              <a:rPr lang="en-US" dirty="0" err="1"/>
              <a:t>libc.a</a:t>
            </a:r>
            <a:endParaRPr lang="en-US" dirty="0"/>
          </a:p>
          <a:p>
            <a:endParaRPr lang="en-US" dirty="0"/>
          </a:p>
          <a:p>
            <a:r>
              <a:rPr lang="en-US" dirty="0"/>
              <a:t>Global variables that contain pointers must also be patched (e.g. TAILQ_HEAD_INITIALIZER)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025E072-1CD1-A1CA-5CFE-A0C5AF490632}"/>
              </a:ext>
            </a:extLst>
          </p:cNvPr>
          <p:cNvGrpSpPr/>
          <p:nvPr/>
        </p:nvGrpSpPr>
        <p:grpSpPr>
          <a:xfrm>
            <a:off x="5532120" y="1905380"/>
            <a:ext cx="1775810" cy="2713635"/>
            <a:chOff x="6022848" y="2553772"/>
            <a:chExt cx="1775810" cy="271363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DF5CE0A-4379-F97F-EC3F-9C3F55A5FF51}"/>
                </a:ext>
              </a:extLst>
            </p:cNvPr>
            <p:cNvSpPr/>
            <p:nvPr/>
          </p:nvSpPr>
          <p:spPr>
            <a:xfrm>
              <a:off x="6479930" y="4067079"/>
              <a:ext cx="861647" cy="101566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main()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8D06FE-679B-32EB-D523-44E3B8E4DBAD}"/>
                </a:ext>
              </a:extLst>
            </p:cNvPr>
            <p:cNvSpPr/>
            <p:nvPr/>
          </p:nvSpPr>
          <p:spPr>
            <a:xfrm>
              <a:off x="6479929" y="2738438"/>
              <a:ext cx="861647" cy="101566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printf</a:t>
              </a:r>
              <a:r>
                <a:rPr lang="en-US" dirty="0"/>
                <a:t>()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0C3E7D-A3A1-81E2-11F6-80FCED69C938}"/>
                </a:ext>
              </a:extLst>
            </p:cNvPr>
            <p:cNvSpPr/>
            <p:nvPr/>
          </p:nvSpPr>
          <p:spPr>
            <a:xfrm>
              <a:off x="6479930" y="3754100"/>
              <a:ext cx="861647" cy="312979"/>
            </a:xfrm>
            <a:prstGeom prst="rect">
              <a:avLst/>
            </a:prstGeom>
            <a:pattFill prst="wdUpDiag">
              <a:fgClr>
                <a:schemeClr val="dk1"/>
              </a:fgClr>
              <a:bgClr>
                <a:schemeClr val="bg1"/>
              </a:bgClr>
            </a:patt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Curved Right Arrow 37">
              <a:extLst>
                <a:ext uri="{FF2B5EF4-FFF2-40B4-BE49-F238E27FC236}">
                  <a16:creationId xmlns:a16="http://schemas.microsoft.com/office/drawing/2014/main" id="{F9459DA3-59A6-72BD-453F-597D5CF35E02}"/>
                </a:ext>
              </a:extLst>
            </p:cNvPr>
            <p:cNvSpPr/>
            <p:nvPr/>
          </p:nvSpPr>
          <p:spPr>
            <a:xfrm flipV="1">
              <a:off x="6022848" y="3655653"/>
              <a:ext cx="457081" cy="1204810"/>
            </a:xfrm>
            <a:prstGeom prst="curvedRightArrow">
              <a:avLst>
                <a:gd name="adj1" fmla="val 35842"/>
                <a:gd name="adj2" fmla="val 47311"/>
                <a:gd name="adj3" fmla="val 25000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7AE1679-9BFF-9062-7433-0F7E02E55A74}"/>
                </a:ext>
              </a:extLst>
            </p:cNvPr>
            <p:cNvSpPr txBox="1"/>
            <p:nvPr/>
          </p:nvSpPr>
          <p:spPr>
            <a:xfrm>
              <a:off x="7449312" y="4898075"/>
              <a:ext cx="231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4C72373-A7CD-AF18-B1F0-0F5D45D09481}"/>
                </a:ext>
              </a:extLst>
            </p:cNvPr>
            <p:cNvSpPr txBox="1"/>
            <p:nvPr/>
          </p:nvSpPr>
          <p:spPr>
            <a:xfrm>
              <a:off x="7449312" y="2553772"/>
              <a:ext cx="349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939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F3C3F-4D07-D6FB-0D7E-BE856D7DC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Linking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4F9BA-5A29-1BE6-2A8F-7B202536A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using shared libraries, some addresses are not known until run time</a:t>
            </a:r>
          </a:p>
          <a:p>
            <a:endParaRPr lang="en-US" dirty="0"/>
          </a:p>
          <a:p>
            <a:r>
              <a:rPr lang="en-US" dirty="0"/>
              <a:t>These addresses cannot be patched by the static linker in the linker output file but are instead patched at run time by the run-time loader in the in-memory copy of an output file</a:t>
            </a:r>
          </a:p>
          <a:p>
            <a:endParaRPr lang="en-US" dirty="0"/>
          </a:p>
          <a:p>
            <a:r>
              <a:rPr lang="en-US" dirty="0"/>
              <a:t>For example, if the hello world example is linked dynamically, the final address of </a:t>
            </a:r>
            <a:r>
              <a:rPr lang="en-US" dirty="0" err="1"/>
              <a:t>printf</a:t>
            </a:r>
            <a:r>
              <a:rPr lang="en-US" dirty="0"/>
              <a:t>() is not known until the shared C library is loaded into the virtual memory of a process</a:t>
            </a:r>
          </a:p>
        </p:txBody>
      </p:sp>
    </p:spTree>
    <p:extLst>
      <p:ext uri="{BB962C8B-B14F-4D97-AF65-F5344CB8AC3E}">
        <p14:creationId xmlns:p14="http://schemas.microsoft.com/office/powerpoint/2010/main" val="168130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1.7|8|16.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24123</TotalTime>
  <Words>3568</Words>
  <Application>Microsoft Macintosh PowerPoint</Application>
  <PresentationFormat>On-screen Show (16:10)</PresentationFormat>
  <Paragraphs>597</Paragraphs>
  <Slides>47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Consolas</vt:lpstr>
      <vt:lpstr>Office Theme</vt:lpstr>
      <vt:lpstr>ELF Nightmares: GOTs, PLTs, and Relocations Oh My</vt:lpstr>
      <vt:lpstr>Overview</vt:lpstr>
      <vt:lpstr>The Problem: Mapping Symbols to Addresses</vt:lpstr>
      <vt:lpstr>A few definitions (1)</vt:lpstr>
      <vt:lpstr>A few definitions (2)</vt:lpstr>
      <vt:lpstr>The Problem: Refined</vt:lpstr>
      <vt:lpstr>Linking a Static Executable</vt:lpstr>
      <vt:lpstr>Static Linking Hello World</vt:lpstr>
      <vt:lpstr>Dynamic Linking</vt:lpstr>
      <vt:lpstr>Relocations</vt:lpstr>
      <vt:lpstr>ELF Relocations</vt:lpstr>
      <vt:lpstr>ELF Relocation Types</vt:lpstr>
      <vt:lpstr>Multi-Relocation Patches</vt:lpstr>
      <vt:lpstr>Examining Relocations</vt:lpstr>
      <vt:lpstr>Compiler Explorer: RISC-V Example</vt:lpstr>
      <vt:lpstr>Compiler Explorer: RISC-V Example</vt:lpstr>
      <vt:lpstr>ELF Object File Code Generation</vt:lpstr>
      <vt:lpstr>Evolution of ELF Object Files</vt:lpstr>
      <vt:lpstr>PIC Mode Differences</vt:lpstr>
      <vt:lpstr>Accessing Globals in PIC</vt:lpstr>
      <vt:lpstr>Accessing Globals in PIC</vt:lpstr>
      <vt:lpstr>Preemptible Symbols (1)</vt:lpstr>
      <vt:lpstr>Preemptible Symbols (2)</vt:lpstr>
      <vt:lpstr>Calling Preemptible Functions in PIC</vt:lpstr>
      <vt:lpstr>PLTs</vt:lpstr>
      <vt:lpstr>Lazy PLT Resolution (1)</vt:lpstr>
      <vt:lpstr>Lazy PLT Resolution (2)</vt:lpstr>
      <vt:lpstr>Lazy PLT Example</vt:lpstr>
      <vt:lpstr>PDE Data and Code Access (Static Binary / Library)</vt:lpstr>
      <vt:lpstr>PIC Data and Code Access (Shared Library)</vt:lpstr>
      <vt:lpstr>PDE Data and Code Access (Dynamic Binary)</vt:lpstr>
      <vt:lpstr>PDE Dynamic Executables</vt:lpstr>
      <vt:lpstr>Copy Relocations</vt:lpstr>
      <vt:lpstr>PDE Function Pointer (Static Binary / Library)</vt:lpstr>
      <vt:lpstr>PIC Function Pointer (Shared Library)</vt:lpstr>
      <vt:lpstr>PDE Function Pointer (Dynamic Binary)</vt:lpstr>
      <vt:lpstr>Canonical PLT Entries</vt:lpstr>
      <vt:lpstr>Canonical PLT Entries</vt:lpstr>
      <vt:lpstr>What about PIE?</vt:lpstr>
      <vt:lpstr>PIE Data and Code Access (Dynamic Binary) - GCC</vt:lpstr>
      <vt:lpstr>PIE Data and Code Access (Dynamic Binary) - clang</vt:lpstr>
      <vt:lpstr>PIE Function Pointer (Dynamic Binary)</vt:lpstr>
      <vt:lpstr>Indirect Functions (IFUNC)</vt:lpstr>
      <vt:lpstr>Miscellaneous Notes</vt:lpstr>
      <vt:lpstr>Guide to Relevant ELF File Sections</vt:lpstr>
      <vt:lpstr>MIPS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Implementing NVMe over Fabrics in FreeBSD</dc:title>
  <dc:creator>John Baldwin</dc:creator>
  <cp:lastModifiedBy>John Baldwin</cp:lastModifiedBy>
  <cp:revision>29</cp:revision>
  <dcterms:created xsi:type="dcterms:W3CDTF">2023-09-05T22:17:34Z</dcterms:created>
  <dcterms:modified xsi:type="dcterms:W3CDTF">2025-06-14T14:26:59Z</dcterms:modified>
</cp:coreProperties>
</file>